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1"/>
  </p:sldMasterIdLst>
  <p:notesMasterIdLst>
    <p:notesMasterId r:id="rId17"/>
  </p:notesMasterIdLst>
  <p:sldIdLst>
    <p:sldId id="359" r:id="rId2"/>
    <p:sldId id="376" r:id="rId3"/>
    <p:sldId id="481" r:id="rId4"/>
    <p:sldId id="461" r:id="rId5"/>
    <p:sldId id="483" r:id="rId6"/>
    <p:sldId id="493" r:id="rId7"/>
    <p:sldId id="491" r:id="rId8"/>
    <p:sldId id="494" r:id="rId9"/>
    <p:sldId id="485" r:id="rId10"/>
    <p:sldId id="489" r:id="rId11"/>
    <p:sldId id="488" r:id="rId12"/>
    <p:sldId id="487" r:id="rId13"/>
    <p:sldId id="486" r:id="rId14"/>
    <p:sldId id="490" r:id="rId15"/>
    <p:sldId id="492" r:id="rId16"/>
  </p:sldIdLst>
  <p:sldSz cx="12192000" cy="6858000"/>
  <p:notesSz cx="6865938" cy="95408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nning Hansen" initials="HH" lastIdx="1" clrIdx="0">
    <p:extLst>
      <p:ext uri="{19B8F6BF-5375-455C-9EA6-DF929625EA0E}">
        <p15:presenceInfo xmlns:p15="http://schemas.microsoft.com/office/powerpoint/2012/main" userId="3c4acf0ab7b94b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llemlayou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876" autoAdjust="0"/>
    <p:restoredTop sz="94660"/>
  </p:normalViewPr>
  <p:slideViewPr>
    <p:cSldViewPr snapToGrid="0">
      <p:cViewPr varScale="1">
        <p:scale>
          <a:sx n="102" d="100"/>
          <a:sy n="102" d="100"/>
        </p:scale>
        <p:origin x="258" y="6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4975" cy="47783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9375" y="0"/>
            <a:ext cx="2974975" cy="477838"/>
          </a:xfrm>
          <a:prstGeom prst="rect">
            <a:avLst/>
          </a:prstGeom>
        </p:spPr>
        <p:txBody>
          <a:bodyPr vert="horz" lIns="91440" tIns="45720" rIns="91440" bIns="45720" rtlCol="0"/>
          <a:lstStyle>
            <a:lvl1pPr algn="r">
              <a:defRPr sz="1200"/>
            </a:lvl1pPr>
          </a:lstStyle>
          <a:p>
            <a:fld id="{98D7C011-D4DA-49C5-9613-EE74F9B8DE8B}" type="datetimeFigureOut">
              <a:rPr lang="da-DK" smtClean="0"/>
              <a:t>13-02-2024</a:t>
            </a:fld>
            <a:endParaRPr lang="da-DK"/>
          </a:p>
        </p:txBody>
      </p:sp>
      <p:sp>
        <p:nvSpPr>
          <p:cNvPr id="4" name="Pladsholder til slidebillede 3"/>
          <p:cNvSpPr>
            <a:spLocks noGrp="1" noRot="1" noChangeAspect="1"/>
          </p:cNvSpPr>
          <p:nvPr>
            <p:ph type="sldImg" idx="2"/>
          </p:nvPr>
        </p:nvSpPr>
        <p:spPr>
          <a:xfrm>
            <a:off x="571500" y="1192213"/>
            <a:ext cx="5724525" cy="322103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7388" y="4591050"/>
            <a:ext cx="5492750" cy="3757613"/>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9063038"/>
            <a:ext cx="2974975" cy="47783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9375" y="9063038"/>
            <a:ext cx="2974975" cy="477837"/>
          </a:xfrm>
          <a:prstGeom prst="rect">
            <a:avLst/>
          </a:prstGeom>
        </p:spPr>
        <p:txBody>
          <a:bodyPr vert="horz" lIns="91440" tIns="45720" rIns="91440" bIns="45720" rtlCol="0" anchor="b"/>
          <a:lstStyle>
            <a:lvl1pPr algn="r">
              <a:defRPr sz="1200"/>
            </a:lvl1pPr>
          </a:lstStyle>
          <a:p>
            <a:fld id="{1E4AA2E2-433F-4FF7-9D01-A3FFD962F009}" type="slidenum">
              <a:rPr lang="da-DK" smtClean="0"/>
              <a:t>‹nr.›</a:t>
            </a:fld>
            <a:endParaRPr lang="da-DK"/>
          </a:p>
        </p:txBody>
      </p:sp>
    </p:spTree>
    <p:extLst>
      <p:ext uri="{BB962C8B-B14F-4D97-AF65-F5344CB8AC3E}">
        <p14:creationId xmlns:p14="http://schemas.microsoft.com/office/powerpoint/2010/main" val="149637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da-DK"/>
              <a:t>Klik for at redigere titeltypografien i masteren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2/13/2024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‹nr.›</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Text Box 4">
            <a:extLst>
              <a:ext uri="{FF2B5EF4-FFF2-40B4-BE49-F238E27FC236}">
                <a16:creationId xmlns:a16="http://schemas.microsoft.com/office/drawing/2014/main" id="{B2E6ED99-FFE6-5B00-1021-9C3C81EA54D5}"/>
              </a:ext>
            </a:extLst>
          </p:cNvPr>
          <p:cNvSpPr txBox="1">
            <a:spLocks noChangeArrowheads="1"/>
          </p:cNvSpPr>
          <p:nvPr userDrawn="1"/>
        </p:nvSpPr>
        <p:spPr bwMode="auto">
          <a:xfrm rot="5400000">
            <a:off x="8742647" y="3149879"/>
            <a:ext cx="6669088" cy="369332"/>
          </a:xfrm>
          <a:prstGeom prst="rect">
            <a:avLst/>
          </a:prstGeom>
          <a:noFill/>
          <a:ln w="9525">
            <a:noFill/>
            <a:miter lim="800000"/>
            <a:headEnd/>
            <a:tailEnd/>
          </a:ln>
          <a:effectLst/>
        </p:spPr>
        <p:txBody>
          <a:bodyPr>
            <a:spAutoFit/>
          </a:bodyPr>
          <a:lstStyle/>
          <a:p>
            <a:pPr marL="360363" algn="r">
              <a:spcBef>
                <a:spcPct val="50000"/>
              </a:spcBef>
              <a:defRPr/>
            </a:pPr>
            <a:r>
              <a:rPr lang="da-DK" b="1" dirty="0">
                <a:solidFill>
                  <a:srgbClr val="003399"/>
                </a:solidFill>
                <a:latin typeface="Arial"/>
              </a:rPr>
              <a:t>Sport</a:t>
            </a:r>
            <a:r>
              <a:rPr lang="da-DK" dirty="0">
                <a:solidFill>
                  <a:srgbClr val="3366FF"/>
                </a:solidFill>
                <a:latin typeface="Arial"/>
              </a:rPr>
              <a:t>House</a:t>
            </a:r>
            <a:r>
              <a:rPr lang="da-DK" dirty="0">
                <a:solidFill>
                  <a:srgbClr val="000000"/>
                </a:solidFill>
                <a:latin typeface="Arial"/>
              </a:rPr>
              <a:t> </a:t>
            </a:r>
          </a:p>
        </p:txBody>
      </p:sp>
    </p:spTree>
    <p:extLst>
      <p:ext uri="{BB962C8B-B14F-4D97-AF65-F5344CB8AC3E}">
        <p14:creationId xmlns:p14="http://schemas.microsoft.com/office/powerpoint/2010/main" val="322562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Vertical Text Placeholder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extLst>
      <p:ext uri="{BB962C8B-B14F-4D97-AF65-F5344CB8AC3E}">
        <p14:creationId xmlns:p14="http://schemas.microsoft.com/office/powerpoint/2010/main" val="1063658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da-DK"/>
              <a:t>Klik for at redigere titeltypografien i masteren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Tree>
    <p:extLst>
      <p:ext uri="{BB962C8B-B14F-4D97-AF65-F5344CB8AC3E}">
        <p14:creationId xmlns:p14="http://schemas.microsoft.com/office/powerpoint/2010/main" val="111419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2/13/2024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‹nr.›</a:t>
            </a:fld>
            <a:endParaRPr lang="en-US" dirty="0"/>
          </a:p>
        </p:txBody>
      </p:sp>
      <p:sp>
        <p:nvSpPr>
          <p:cNvPr id="7" name="Text Box 4">
            <a:extLst>
              <a:ext uri="{FF2B5EF4-FFF2-40B4-BE49-F238E27FC236}">
                <a16:creationId xmlns:a16="http://schemas.microsoft.com/office/drawing/2014/main" id="{165D586D-8055-5554-50DC-ED2792DE4668}"/>
              </a:ext>
            </a:extLst>
          </p:cNvPr>
          <p:cNvSpPr txBox="1">
            <a:spLocks noChangeArrowheads="1"/>
          </p:cNvSpPr>
          <p:nvPr userDrawn="1"/>
        </p:nvSpPr>
        <p:spPr bwMode="auto">
          <a:xfrm rot="5400000">
            <a:off x="8742647" y="3149879"/>
            <a:ext cx="6669088" cy="369332"/>
          </a:xfrm>
          <a:prstGeom prst="rect">
            <a:avLst/>
          </a:prstGeom>
          <a:noFill/>
          <a:ln w="9525">
            <a:noFill/>
            <a:miter lim="800000"/>
            <a:headEnd/>
            <a:tailEnd/>
          </a:ln>
          <a:effectLst/>
        </p:spPr>
        <p:txBody>
          <a:bodyPr>
            <a:spAutoFit/>
          </a:bodyPr>
          <a:lstStyle/>
          <a:p>
            <a:pPr marL="360363" algn="r">
              <a:spcBef>
                <a:spcPct val="50000"/>
              </a:spcBef>
              <a:defRPr/>
            </a:pPr>
            <a:r>
              <a:rPr lang="da-DK" b="1" dirty="0">
                <a:solidFill>
                  <a:srgbClr val="003399"/>
                </a:solidFill>
                <a:latin typeface="Arial"/>
              </a:rPr>
              <a:t>Sport</a:t>
            </a:r>
            <a:r>
              <a:rPr lang="da-DK" dirty="0">
                <a:solidFill>
                  <a:srgbClr val="3366FF"/>
                </a:solidFill>
                <a:latin typeface="Arial"/>
              </a:rPr>
              <a:t>House</a:t>
            </a:r>
            <a:r>
              <a:rPr lang="da-DK" dirty="0">
                <a:solidFill>
                  <a:srgbClr val="000000"/>
                </a:solidFill>
                <a:latin typeface="Arial"/>
              </a:rPr>
              <a:t> </a:t>
            </a:r>
          </a:p>
        </p:txBody>
      </p:sp>
    </p:spTree>
    <p:extLst>
      <p:ext uri="{BB962C8B-B14F-4D97-AF65-F5344CB8AC3E}">
        <p14:creationId xmlns:p14="http://schemas.microsoft.com/office/powerpoint/2010/main" val="42166594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fsnitsoverskrift">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da-DK"/>
              <a:t>Klik for at redigere titeltypografien i masteren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2/13/2024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‹nr.›</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5165219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2/13/2024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‹nr.›</a:t>
            </a:fld>
            <a:endParaRPr lang="en-US" dirty="0"/>
          </a:p>
        </p:txBody>
      </p:sp>
    </p:spTree>
    <p:extLst>
      <p:ext uri="{BB962C8B-B14F-4D97-AF65-F5344CB8AC3E}">
        <p14:creationId xmlns:p14="http://schemas.microsoft.com/office/powerpoint/2010/main" val="121320902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da-DK"/>
              <a:t>Klik for at redigere titeltypografien i masteren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Content Placeholder 3"/>
          <p:cNvSpPr>
            <a:spLocks noGrp="1"/>
          </p:cNvSpPr>
          <p:nvPr>
            <p:ph sz="half" idx="2"/>
          </p:nvPr>
        </p:nvSpPr>
        <p:spPr>
          <a:xfrm>
            <a:off x="1257300" y="2909102"/>
            <a:ext cx="4800600" cy="299639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Content Placeholder 5"/>
          <p:cNvSpPr>
            <a:spLocks noGrp="1"/>
          </p:cNvSpPr>
          <p:nvPr>
            <p:ph sz="quarter" idx="4"/>
          </p:nvPr>
        </p:nvSpPr>
        <p:spPr>
          <a:xfrm>
            <a:off x="6633864" y="2909102"/>
            <a:ext cx="4800600" cy="299639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2/13/2024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‹nr.›</a:t>
            </a:fld>
            <a:endParaRPr lang="en-US" dirty="0"/>
          </a:p>
        </p:txBody>
      </p:sp>
      <p:sp>
        <p:nvSpPr>
          <p:cNvPr id="10" name="Text Box 4">
            <a:extLst>
              <a:ext uri="{FF2B5EF4-FFF2-40B4-BE49-F238E27FC236}">
                <a16:creationId xmlns:a16="http://schemas.microsoft.com/office/drawing/2014/main" id="{4C8353E5-CBF3-1574-51A0-64B94FC42223}"/>
              </a:ext>
            </a:extLst>
          </p:cNvPr>
          <p:cNvSpPr txBox="1">
            <a:spLocks noChangeArrowheads="1"/>
          </p:cNvSpPr>
          <p:nvPr userDrawn="1"/>
        </p:nvSpPr>
        <p:spPr bwMode="auto">
          <a:xfrm rot="5400000">
            <a:off x="8742647" y="3149879"/>
            <a:ext cx="6669088" cy="369332"/>
          </a:xfrm>
          <a:prstGeom prst="rect">
            <a:avLst/>
          </a:prstGeom>
          <a:noFill/>
          <a:ln w="9525">
            <a:noFill/>
            <a:miter lim="800000"/>
            <a:headEnd/>
            <a:tailEnd/>
          </a:ln>
          <a:effectLst/>
        </p:spPr>
        <p:txBody>
          <a:bodyPr>
            <a:spAutoFit/>
          </a:bodyPr>
          <a:lstStyle/>
          <a:p>
            <a:pPr marL="360363" algn="r">
              <a:spcBef>
                <a:spcPct val="50000"/>
              </a:spcBef>
              <a:defRPr/>
            </a:pPr>
            <a:r>
              <a:rPr lang="da-DK" b="1" dirty="0">
                <a:solidFill>
                  <a:srgbClr val="003399"/>
                </a:solidFill>
                <a:latin typeface="Arial"/>
              </a:rPr>
              <a:t>Sport</a:t>
            </a:r>
            <a:r>
              <a:rPr lang="da-DK" dirty="0">
                <a:solidFill>
                  <a:srgbClr val="3366FF"/>
                </a:solidFill>
                <a:latin typeface="Arial"/>
              </a:rPr>
              <a:t>House</a:t>
            </a:r>
            <a:r>
              <a:rPr lang="da-DK" dirty="0">
                <a:solidFill>
                  <a:srgbClr val="000000"/>
                </a:solidFill>
                <a:latin typeface="Arial"/>
              </a:rPr>
              <a:t> </a:t>
            </a:r>
          </a:p>
        </p:txBody>
      </p:sp>
    </p:spTree>
    <p:extLst>
      <p:ext uri="{BB962C8B-B14F-4D97-AF65-F5344CB8AC3E}">
        <p14:creationId xmlns:p14="http://schemas.microsoft.com/office/powerpoint/2010/main" val="351567279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a:t>Klik for at redigere titeltypografien i masteren</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2/13/2024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‹nr.›</a:t>
            </a:fld>
            <a:endParaRPr lang="en-US" dirty="0"/>
          </a:p>
        </p:txBody>
      </p:sp>
      <p:sp>
        <p:nvSpPr>
          <p:cNvPr id="6" name="Text Box 4">
            <a:extLst>
              <a:ext uri="{FF2B5EF4-FFF2-40B4-BE49-F238E27FC236}">
                <a16:creationId xmlns:a16="http://schemas.microsoft.com/office/drawing/2014/main" id="{83DC5402-0F86-D1C6-810D-27405FA1D97A}"/>
              </a:ext>
            </a:extLst>
          </p:cNvPr>
          <p:cNvSpPr txBox="1">
            <a:spLocks noChangeArrowheads="1"/>
          </p:cNvSpPr>
          <p:nvPr userDrawn="1"/>
        </p:nvSpPr>
        <p:spPr bwMode="auto">
          <a:xfrm rot="5400000">
            <a:off x="8742647" y="3149879"/>
            <a:ext cx="6669088" cy="369332"/>
          </a:xfrm>
          <a:prstGeom prst="rect">
            <a:avLst/>
          </a:prstGeom>
          <a:noFill/>
          <a:ln w="9525">
            <a:noFill/>
            <a:miter lim="800000"/>
            <a:headEnd/>
            <a:tailEnd/>
          </a:ln>
          <a:effectLst/>
        </p:spPr>
        <p:txBody>
          <a:bodyPr>
            <a:spAutoFit/>
          </a:bodyPr>
          <a:lstStyle/>
          <a:p>
            <a:pPr marL="360363" algn="r">
              <a:spcBef>
                <a:spcPct val="50000"/>
              </a:spcBef>
              <a:defRPr/>
            </a:pPr>
            <a:r>
              <a:rPr lang="da-DK" b="1" dirty="0">
                <a:solidFill>
                  <a:srgbClr val="003399"/>
                </a:solidFill>
                <a:latin typeface="Arial"/>
              </a:rPr>
              <a:t>Sport</a:t>
            </a:r>
            <a:r>
              <a:rPr lang="da-DK" dirty="0">
                <a:solidFill>
                  <a:srgbClr val="3366FF"/>
                </a:solidFill>
                <a:latin typeface="Arial"/>
              </a:rPr>
              <a:t>House</a:t>
            </a:r>
            <a:r>
              <a:rPr lang="da-DK" dirty="0">
                <a:solidFill>
                  <a:srgbClr val="000000"/>
                </a:solidFill>
                <a:latin typeface="Arial"/>
              </a:rPr>
              <a:t> </a:t>
            </a:r>
          </a:p>
        </p:txBody>
      </p:sp>
    </p:spTree>
    <p:extLst>
      <p:ext uri="{BB962C8B-B14F-4D97-AF65-F5344CB8AC3E}">
        <p14:creationId xmlns:p14="http://schemas.microsoft.com/office/powerpoint/2010/main" val="419511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2/13/2024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‹nr.›</a:t>
            </a:fld>
            <a:endParaRPr lang="en-US" dirty="0"/>
          </a:p>
        </p:txBody>
      </p:sp>
    </p:spTree>
    <p:extLst>
      <p:ext uri="{BB962C8B-B14F-4D97-AF65-F5344CB8AC3E}">
        <p14:creationId xmlns:p14="http://schemas.microsoft.com/office/powerpoint/2010/main" val="2420509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dhold med billedtekst">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da-DK"/>
              <a:t>Klik for at redigere titeltypografien i masteren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2/13/2024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‹nr.›</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 Box 4">
            <a:extLst>
              <a:ext uri="{FF2B5EF4-FFF2-40B4-BE49-F238E27FC236}">
                <a16:creationId xmlns:a16="http://schemas.microsoft.com/office/drawing/2014/main" id="{65A2B299-47F6-8DAC-2804-C18B691BE438}"/>
              </a:ext>
            </a:extLst>
          </p:cNvPr>
          <p:cNvSpPr txBox="1">
            <a:spLocks noChangeArrowheads="1"/>
          </p:cNvSpPr>
          <p:nvPr userDrawn="1"/>
        </p:nvSpPr>
        <p:spPr bwMode="auto">
          <a:xfrm rot="5400000">
            <a:off x="8742647" y="3149879"/>
            <a:ext cx="6669088" cy="369332"/>
          </a:xfrm>
          <a:prstGeom prst="rect">
            <a:avLst/>
          </a:prstGeom>
          <a:noFill/>
          <a:ln w="9525">
            <a:noFill/>
            <a:miter lim="800000"/>
            <a:headEnd/>
            <a:tailEnd/>
          </a:ln>
          <a:effectLst/>
        </p:spPr>
        <p:txBody>
          <a:bodyPr>
            <a:spAutoFit/>
          </a:bodyPr>
          <a:lstStyle/>
          <a:p>
            <a:pPr marL="360363" algn="r">
              <a:spcBef>
                <a:spcPct val="50000"/>
              </a:spcBef>
              <a:defRPr/>
            </a:pPr>
            <a:r>
              <a:rPr lang="da-DK" b="1" dirty="0">
                <a:solidFill>
                  <a:srgbClr val="003399"/>
                </a:solidFill>
                <a:latin typeface="Arial"/>
              </a:rPr>
              <a:t>Sport</a:t>
            </a:r>
            <a:r>
              <a:rPr lang="da-DK" dirty="0">
                <a:solidFill>
                  <a:srgbClr val="3366FF"/>
                </a:solidFill>
                <a:latin typeface="Arial"/>
              </a:rPr>
              <a:t>House</a:t>
            </a:r>
            <a:r>
              <a:rPr lang="da-DK" dirty="0">
                <a:solidFill>
                  <a:srgbClr val="000000"/>
                </a:solidFill>
                <a:latin typeface="Arial"/>
              </a:rPr>
              <a:t> </a:t>
            </a:r>
          </a:p>
        </p:txBody>
      </p:sp>
    </p:spTree>
    <p:extLst>
      <p:ext uri="{BB962C8B-B14F-4D97-AF65-F5344CB8AC3E}">
        <p14:creationId xmlns:p14="http://schemas.microsoft.com/office/powerpoint/2010/main" val="3052159941"/>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lede med billedteks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da-DK"/>
              <a:t>Klik for at redigere titeltypografien i masteren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2/13/2024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‹nr.›</a:t>
            </a:fld>
            <a:endParaRPr lang="en-US" dirty="0"/>
          </a:p>
        </p:txBody>
      </p:sp>
    </p:spTree>
    <p:extLst>
      <p:ext uri="{BB962C8B-B14F-4D97-AF65-F5344CB8AC3E}">
        <p14:creationId xmlns:p14="http://schemas.microsoft.com/office/powerpoint/2010/main" val="3958194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da-DK"/>
              <a:t>Klik for at redigere titeltypografien i masteren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2/13/2024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‹nr.›</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8909830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6.wmf"/><Relationship Id="rId2"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taastrupfaegteklub.d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taastrupfaegteklub.d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B4B3B130-E25C-15B9-0879-8623889A45B3}"/>
              </a:ext>
            </a:extLst>
          </p:cNvPr>
          <p:cNvSpPr>
            <a:spLocks noGrp="1"/>
          </p:cNvSpPr>
          <p:nvPr>
            <p:ph type="ctrTitle"/>
          </p:nvPr>
        </p:nvSpPr>
        <p:spPr>
          <a:xfrm>
            <a:off x="1010988" y="625317"/>
            <a:ext cx="10318418" cy="4394988"/>
          </a:xfrm>
        </p:spPr>
        <p:txBody>
          <a:bodyPr/>
          <a:lstStyle/>
          <a:p>
            <a:br>
              <a:rPr lang="da-DK" sz="4400" dirty="0"/>
            </a:br>
            <a:r>
              <a:rPr lang="da-DK" sz="5400" dirty="0"/>
              <a:t>Atletens </a:t>
            </a:r>
            <a:br>
              <a:rPr lang="da-DK" sz="5400" dirty="0"/>
            </a:br>
            <a:r>
              <a:rPr lang="da-DK" sz="5400" dirty="0"/>
              <a:t>rejse</a:t>
            </a:r>
            <a:endParaRPr lang="da-DK" sz="4400" dirty="0">
              <a:solidFill>
                <a:srgbClr val="C00000"/>
              </a:solidFill>
            </a:endParaRPr>
          </a:p>
        </p:txBody>
      </p:sp>
      <p:sp>
        <p:nvSpPr>
          <p:cNvPr id="5" name="Undertitel 4">
            <a:extLst>
              <a:ext uri="{FF2B5EF4-FFF2-40B4-BE49-F238E27FC236}">
                <a16:creationId xmlns:a16="http://schemas.microsoft.com/office/drawing/2014/main" id="{F6721B21-4F13-C002-98CA-9F4A4F6A6607}"/>
              </a:ext>
            </a:extLst>
          </p:cNvPr>
          <p:cNvSpPr>
            <a:spLocks noGrp="1"/>
          </p:cNvSpPr>
          <p:nvPr>
            <p:ph type="subTitle" idx="1"/>
          </p:nvPr>
        </p:nvSpPr>
        <p:spPr/>
        <p:txBody>
          <a:bodyPr/>
          <a:lstStyle/>
          <a:p>
            <a:r>
              <a:rPr lang="da-DK" dirty="0"/>
              <a:t>TAAF</a:t>
            </a:r>
          </a:p>
        </p:txBody>
      </p:sp>
    </p:spTree>
    <p:extLst>
      <p:ext uri="{BB962C8B-B14F-4D97-AF65-F5344CB8AC3E}">
        <p14:creationId xmlns:p14="http://schemas.microsoft.com/office/powerpoint/2010/main" val="21224376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0FBBF2-5693-F618-4AFA-229CE05A80C7}"/>
              </a:ext>
            </a:extLst>
          </p:cNvPr>
          <p:cNvSpPr>
            <a:spLocks noGrp="1"/>
          </p:cNvSpPr>
          <p:nvPr>
            <p:ph type="title"/>
          </p:nvPr>
        </p:nvSpPr>
        <p:spPr/>
        <p:txBody>
          <a:bodyPr/>
          <a:lstStyle/>
          <a:p>
            <a:r>
              <a:rPr lang="da-DK" dirty="0"/>
              <a:t>Andre ting</a:t>
            </a:r>
          </a:p>
        </p:txBody>
      </p:sp>
      <p:sp>
        <p:nvSpPr>
          <p:cNvPr id="3" name="Pladsholder til indhold 2">
            <a:extLst>
              <a:ext uri="{FF2B5EF4-FFF2-40B4-BE49-F238E27FC236}">
                <a16:creationId xmlns:a16="http://schemas.microsoft.com/office/drawing/2014/main" id="{78F638ED-4BB7-9A59-D242-0219ADAFA3A5}"/>
              </a:ext>
            </a:extLst>
          </p:cNvPr>
          <p:cNvSpPr>
            <a:spLocks noGrp="1"/>
          </p:cNvSpPr>
          <p:nvPr>
            <p:ph idx="1"/>
          </p:nvPr>
        </p:nvSpPr>
        <p:spPr>
          <a:xfrm>
            <a:off x="1230896" y="1304059"/>
            <a:ext cx="10178322" cy="5553941"/>
          </a:xfrm>
        </p:spPr>
        <p:txBody>
          <a:bodyPr>
            <a:normAutofit fontScale="70000" lnSpcReduction="20000"/>
          </a:bodyPr>
          <a:lstStyle/>
          <a:p>
            <a:r>
              <a:rPr lang="da-DK" b="1" dirty="0"/>
              <a:t>Workshop omkring hvad det kræver at være talent- og eliteudøver </a:t>
            </a:r>
          </a:p>
          <a:p>
            <a:pPr lvl="1"/>
            <a:r>
              <a:rPr lang="da-DK" dirty="0"/>
              <a:t>Fx invitere Malte Trier Mørch, Patrick Jørgensen</a:t>
            </a:r>
            <a:br>
              <a:rPr lang="da-DK" dirty="0"/>
            </a:br>
            <a:endParaRPr lang="da-DK" dirty="0"/>
          </a:p>
          <a:p>
            <a:r>
              <a:rPr lang="da-DK" b="1" dirty="0"/>
              <a:t>Træningslejre</a:t>
            </a:r>
          </a:p>
          <a:p>
            <a:pPr lvl="1"/>
            <a:r>
              <a:rPr lang="da-DK" dirty="0"/>
              <a:t>Udland – primært elite</a:t>
            </a:r>
          </a:p>
          <a:p>
            <a:pPr lvl="1"/>
            <a:r>
              <a:rPr lang="da-DK" dirty="0"/>
              <a:t>Danmark-norden – talent</a:t>
            </a:r>
          </a:p>
          <a:p>
            <a:pPr lvl="1"/>
            <a:r>
              <a:rPr lang="da-DK" dirty="0"/>
              <a:t>Selv afholde stævner</a:t>
            </a:r>
            <a:br>
              <a:rPr lang="da-DK" dirty="0"/>
            </a:br>
            <a:endParaRPr lang="da-DK" dirty="0"/>
          </a:p>
          <a:p>
            <a:r>
              <a:rPr lang="da-DK" b="1" dirty="0"/>
              <a:t>Økonomi</a:t>
            </a:r>
          </a:p>
          <a:p>
            <a:pPr lvl="1"/>
            <a:r>
              <a:rPr lang="da-DK" dirty="0"/>
              <a:t>Fortsat stor egenbetaling</a:t>
            </a:r>
          </a:p>
          <a:p>
            <a:pPr lvl="1"/>
            <a:r>
              <a:rPr lang="da-DK" dirty="0"/>
              <a:t>Det sportslige budget i klubben skal øges fra 35.000 kr. til 150.000 kr.</a:t>
            </a:r>
          </a:p>
          <a:p>
            <a:pPr lvl="1"/>
            <a:r>
              <a:rPr lang="da-DK" dirty="0"/>
              <a:t>Afklare med HTK omkring mulig støtte til Kadet Circuit, som er en del af kvalifikation til internationale mesterskaber – fik støtte</a:t>
            </a:r>
            <a:br>
              <a:rPr lang="da-DK" dirty="0"/>
            </a:br>
            <a:endParaRPr lang="da-DK" dirty="0"/>
          </a:p>
          <a:p>
            <a:r>
              <a:rPr lang="da-DK" b="1" dirty="0"/>
              <a:t>Organisatorisk</a:t>
            </a:r>
          </a:p>
          <a:p>
            <a:pPr lvl="1"/>
            <a:r>
              <a:rPr lang="da-DK" dirty="0"/>
              <a:t>DM – cheftræner er med</a:t>
            </a:r>
          </a:p>
          <a:p>
            <a:pPr lvl="1"/>
            <a:r>
              <a:rPr lang="da-DK" dirty="0"/>
              <a:t>VM, EM, OL: træner med</a:t>
            </a:r>
          </a:p>
          <a:p>
            <a:pPr lvl="1"/>
            <a:r>
              <a:rPr lang="da-DK" dirty="0"/>
              <a:t>Etablering af sportsligt udvalg: </a:t>
            </a:r>
            <a:r>
              <a:rPr lang="da-DK" b="1" dirty="0"/>
              <a:t>juni 2024 </a:t>
            </a:r>
            <a:r>
              <a:rPr lang="da-DK" dirty="0"/>
              <a:t>(med en repræsentant fra bestyrelsen) – kommissorium skal revideres – </a:t>
            </a:r>
            <a:r>
              <a:rPr lang="da-DK" b="1" dirty="0"/>
              <a:t>Ans. Michael/Jørgen</a:t>
            </a:r>
          </a:p>
          <a:p>
            <a:pPr lvl="1"/>
            <a:r>
              <a:rPr lang="da-DK" dirty="0"/>
              <a:t>Yderligere en træner skal rekrutteres (</a:t>
            </a:r>
            <a:r>
              <a:rPr lang="da-DK" b="1" dirty="0"/>
              <a:t>januar 2025</a:t>
            </a:r>
            <a:r>
              <a:rPr lang="da-DK" dirty="0"/>
              <a:t>)</a:t>
            </a:r>
          </a:p>
          <a:p>
            <a:pPr lvl="1"/>
            <a:r>
              <a:rPr lang="da-DK" dirty="0"/>
              <a:t>Udarbejdelse af ny sportslig strategi, hvor der også kommer fokus på elitemiljøet (maj 2024</a:t>
            </a:r>
            <a:r>
              <a:rPr lang="da-DK" b="1" dirty="0"/>
              <a:t>). Følgende datoer er aftalt: tirsdag den 7. maj og tirsdag den 21. maj.</a:t>
            </a:r>
          </a:p>
        </p:txBody>
      </p:sp>
    </p:spTree>
    <p:extLst>
      <p:ext uri="{BB962C8B-B14F-4D97-AF65-F5344CB8AC3E}">
        <p14:creationId xmlns:p14="http://schemas.microsoft.com/office/powerpoint/2010/main" val="2943738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910675-B55C-E6F3-FDE1-9EDBE2E8C4C7}"/>
              </a:ext>
            </a:extLst>
          </p:cNvPr>
          <p:cNvSpPr>
            <a:spLocks noGrp="1"/>
          </p:cNvSpPr>
          <p:nvPr>
            <p:ph type="title"/>
          </p:nvPr>
        </p:nvSpPr>
        <p:spPr>
          <a:xfrm>
            <a:off x="1324414" y="75853"/>
            <a:ext cx="10178322" cy="1492132"/>
          </a:xfrm>
        </p:spPr>
        <p:txBody>
          <a:bodyPr/>
          <a:lstStyle/>
          <a:p>
            <a:r>
              <a:rPr lang="da-DK" dirty="0"/>
              <a:t>Fordeling af træningsindhold</a:t>
            </a:r>
          </a:p>
        </p:txBody>
      </p:sp>
      <p:graphicFrame>
        <p:nvGraphicFramePr>
          <p:cNvPr id="4" name="Pladsholder til indhold 3">
            <a:extLst>
              <a:ext uri="{FF2B5EF4-FFF2-40B4-BE49-F238E27FC236}">
                <a16:creationId xmlns:a16="http://schemas.microsoft.com/office/drawing/2014/main" id="{93F07279-F6EC-0B76-07A3-CDA003A57B99}"/>
              </a:ext>
            </a:extLst>
          </p:cNvPr>
          <p:cNvGraphicFramePr>
            <a:graphicFrameLocks noGrp="1"/>
          </p:cNvGraphicFramePr>
          <p:nvPr>
            <p:ph idx="1"/>
            <p:extLst>
              <p:ext uri="{D42A27DB-BD31-4B8C-83A1-F6EECF244321}">
                <p14:modId xmlns:p14="http://schemas.microsoft.com/office/powerpoint/2010/main" val="2076012403"/>
              </p:ext>
            </p:extLst>
          </p:nvPr>
        </p:nvGraphicFramePr>
        <p:xfrm>
          <a:off x="1241713" y="1018309"/>
          <a:ext cx="10281806" cy="5406121"/>
        </p:xfrm>
        <a:graphic>
          <a:graphicData uri="http://schemas.openxmlformats.org/drawingml/2006/table">
            <a:tbl>
              <a:tblPr firstRow="1" bandRow="1">
                <a:tableStyleId>{5C22544A-7EE6-4342-B048-85BDC9FD1C3A}</a:tableStyleId>
              </a:tblPr>
              <a:tblGrid>
                <a:gridCol w="1935709">
                  <a:extLst>
                    <a:ext uri="{9D8B030D-6E8A-4147-A177-3AD203B41FA5}">
                      <a16:colId xmlns:a16="http://schemas.microsoft.com/office/drawing/2014/main" val="233184795"/>
                    </a:ext>
                  </a:extLst>
                </a:gridCol>
                <a:gridCol w="8346097">
                  <a:extLst>
                    <a:ext uri="{9D8B030D-6E8A-4147-A177-3AD203B41FA5}">
                      <a16:colId xmlns:a16="http://schemas.microsoft.com/office/drawing/2014/main" val="1504285172"/>
                    </a:ext>
                  </a:extLst>
                </a:gridCol>
              </a:tblGrid>
              <a:tr h="468179">
                <a:tc>
                  <a:txBody>
                    <a:bodyPr/>
                    <a:lstStyle/>
                    <a:p>
                      <a:r>
                        <a:rPr lang="da-DK" sz="1200" dirty="0"/>
                        <a:t>Fundamentals</a:t>
                      </a:r>
                    </a:p>
                  </a:txBody>
                  <a:tcPr/>
                </a:tc>
                <a:tc>
                  <a:txBody>
                    <a:bodyPr/>
                    <a:lstStyle/>
                    <a:p>
                      <a:pPr algn="ctr"/>
                      <a:r>
                        <a:rPr lang="da-DK" sz="1200" dirty="0"/>
                        <a:t>Anbefalet træningsmængde - fægteregi</a:t>
                      </a:r>
                    </a:p>
                  </a:txBody>
                  <a:tcPr/>
                </a:tc>
                <a:extLst>
                  <a:ext uri="{0D108BD9-81ED-4DB2-BD59-A6C34878D82A}">
                    <a16:rowId xmlns:a16="http://schemas.microsoft.com/office/drawing/2014/main" val="2903107694"/>
                  </a:ext>
                </a:extLst>
              </a:tr>
              <a:tr h="6541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err="1"/>
                        <a:t>FUNdamentals</a:t>
                      </a:r>
                      <a:r>
                        <a:rPr lang="da-DK" dirty="0"/>
                        <a:t> </a:t>
                      </a:r>
                      <a:br>
                        <a:rPr lang="da-DK" dirty="0"/>
                      </a:br>
                      <a:r>
                        <a:rPr lang="da-DK" sz="1000" dirty="0"/>
                        <a:t>Piger: 6-8 år Drenge: 6-9 år</a:t>
                      </a:r>
                      <a:endParaRPr lang="da-DK" dirty="0"/>
                    </a:p>
                  </a:txBody>
                  <a:tcPr/>
                </a:tc>
                <a:tc>
                  <a:txBody>
                    <a:bodyPr/>
                    <a:lstStyle/>
                    <a:p>
                      <a:pPr marL="171450" indent="-171450" algn="l">
                        <a:buFont typeface="Arial" panose="020B0604020202020204" pitchFamily="34" charset="0"/>
                        <a:buChar char="•"/>
                      </a:pPr>
                      <a:r>
                        <a:rPr lang="da-DK" sz="1000" dirty="0"/>
                        <a:t>1-2 x 60-90 min. pr. uge. Følger skoleåret. </a:t>
                      </a:r>
                    </a:p>
                  </a:txBody>
                  <a:tcPr/>
                </a:tc>
                <a:extLst>
                  <a:ext uri="{0D108BD9-81ED-4DB2-BD59-A6C34878D82A}">
                    <a16:rowId xmlns:a16="http://schemas.microsoft.com/office/drawing/2014/main" val="613667331"/>
                  </a:ext>
                </a:extLst>
              </a:tr>
              <a:tr h="65416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Lære at fægte </a:t>
                      </a:r>
                      <a:br>
                        <a:rPr lang="da-DK" dirty="0"/>
                      </a:br>
                      <a:r>
                        <a:rPr lang="da-DK" sz="1000" dirty="0"/>
                        <a:t>Piger: 8-11 år Drenge: 9-12 år</a:t>
                      </a:r>
                      <a:endParaRPr lang="da-DK" dirty="0"/>
                    </a:p>
                  </a:txBody>
                  <a:tcPr/>
                </a:tc>
                <a:tc>
                  <a:txBody>
                    <a:bodyPr/>
                    <a:lstStyle/>
                    <a:p>
                      <a:pPr marL="171450" indent="-171450" algn="l">
                        <a:buFont typeface="Arial" panose="020B0604020202020204" pitchFamily="34" charset="0"/>
                        <a:buChar char="•"/>
                      </a:pPr>
                      <a:r>
                        <a:rPr lang="da-DK" sz="1000" dirty="0"/>
                        <a:t>• 2-4 x 90-120 min. pr. uge. Følger skoleåret.</a:t>
                      </a:r>
                    </a:p>
                  </a:txBody>
                  <a:tcPr/>
                </a:tc>
                <a:extLst>
                  <a:ext uri="{0D108BD9-81ED-4DB2-BD59-A6C34878D82A}">
                    <a16:rowId xmlns:a16="http://schemas.microsoft.com/office/drawing/2014/main" val="3661740803"/>
                  </a:ext>
                </a:extLst>
              </a:tr>
              <a:tr h="1590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Træner for at træne</a:t>
                      </a:r>
                      <a:br>
                        <a:rPr lang="da-DK" dirty="0"/>
                      </a:br>
                      <a:r>
                        <a:rPr lang="da-DK" sz="1000" dirty="0"/>
                        <a:t>Piger: 11-15 år, Drenge: 12-16 år</a:t>
                      </a:r>
                    </a:p>
                    <a:p>
                      <a:endParaRPr lang="da-DK" dirty="0"/>
                    </a:p>
                  </a:txBody>
                  <a:tcPr/>
                </a:tc>
                <a:tc>
                  <a:txBody>
                    <a:bodyPr/>
                    <a:lstStyle/>
                    <a:p>
                      <a:pPr marL="171450" indent="-171450" algn="l">
                        <a:buFont typeface="Arial" panose="020B0604020202020204" pitchFamily="34" charset="0"/>
                        <a:buChar char="•"/>
                      </a:pPr>
                      <a:r>
                        <a:rPr lang="da-DK" sz="1000" dirty="0"/>
                        <a:t>2-5 x 120 min. pr. uge. Følger skoleåret.</a:t>
                      </a:r>
                    </a:p>
                    <a:p>
                      <a:pPr marL="171450" indent="-171450" algn="l">
                        <a:buFont typeface="Arial" panose="020B0604020202020204" pitchFamily="34" charset="0"/>
                        <a:buChar char="•"/>
                      </a:pPr>
                      <a:r>
                        <a:rPr lang="da-DK" sz="1000" dirty="0"/>
                        <a:t>1-3 træningssamlinger pr. år/sæson. D/P 1 træningslejr, Kadettalenter 2 træningslejre pr. år.</a:t>
                      </a:r>
                    </a:p>
                    <a:p>
                      <a:pPr marL="171450" indent="-171450" algn="l">
                        <a:buFont typeface="Arial" panose="020B0604020202020204" pitchFamily="34" charset="0"/>
                        <a:buChar char="•"/>
                      </a:pPr>
                      <a:r>
                        <a:rPr lang="da-DK" sz="1000" dirty="0"/>
                        <a:t>Kadettalenter: Træner i slutningen af perioden 10-12 timer, heraf 6-8 timers fægtespecifik træning om ugen. 40-45 uger pr. år. Træningsmængden pr. år er mindst 400 timer. Selvtræning introduceres i begyndelsen af perioden.</a:t>
                      </a:r>
                    </a:p>
                    <a:p>
                      <a:pPr marL="0" indent="0" algn="l">
                        <a:buFont typeface="Arial" panose="020B0604020202020204" pitchFamily="34" charset="0"/>
                        <a:buNone/>
                      </a:pPr>
                      <a:endParaRPr lang="da-DK" sz="1000" dirty="0"/>
                    </a:p>
                    <a:p>
                      <a:pPr marL="0" indent="0" algn="l">
                        <a:buFont typeface="Arial" panose="020B0604020202020204" pitchFamily="34" charset="0"/>
                        <a:buNone/>
                      </a:pPr>
                      <a:r>
                        <a:rPr lang="da-DK" sz="1000" b="1" dirty="0"/>
                        <a:t>Træningsmængde samlet</a:t>
                      </a:r>
                    </a:p>
                    <a:p>
                      <a:pPr marL="0" indent="0" algn="l">
                        <a:buFont typeface="Arial" panose="020B0604020202020204" pitchFamily="34" charset="0"/>
                        <a:buNone/>
                      </a:pPr>
                      <a:r>
                        <a:rPr lang="da-DK" sz="1000" dirty="0"/>
                        <a:t>Kadettalenter: </a:t>
                      </a:r>
                    </a:p>
                    <a:p>
                      <a:pPr marL="171450" indent="-171450" algn="l">
                        <a:buFont typeface="Arial" panose="020B0604020202020204" pitchFamily="34" charset="0"/>
                        <a:buChar char="•"/>
                      </a:pPr>
                      <a:r>
                        <a:rPr lang="da-DK" sz="1000" dirty="0"/>
                        <a:t>Træner i slutningen af perioden 10-12 timer, heraf 6-8 timers fægtespecifik træning om ugen. 40-45 uger pr. år. Træningsmængden pr. år er mindst 400 timer. Selvtræning introduceres i begyndelsen af perioden. </a:t>
                      </a:r>
                    </a:p>
                  </a:txBody>
                  <a:tcPr/>
                </a:tc>
                <a:extLst>
                  <a:ext uri="{0D108BD9-81ED-4DB2-BD59-A6C34878D82A}">
                    <a16:rowId xmlns:a16="http://schemas.microsoft.com/office/drawing/2014/main" val="1079355588"/>
                  </a:ext>
                </a:extLst>
              </a:tr>
              <a:tr h="203946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Træne for at konkurrere</a:t>
                      </a:r>
                      <a:br>
                        <a:rPr lang="da-DK" dirty="0"/>
                      </a:br>
                      <a:r>
                        <a:rPr lang="da-DK" sz="1000" dirty="0"/>
                        <a:t>Piger: 15-19 år Drenge: 16-20 år</a:t>
                      </a:r>
                    </a:p>
                  </a:txBody>
                  <a:tcPr/>
                </a:tc>
                <a:tc>
                  <a:txBody>
                    <a:bodyPr/>
                    <a:lstStyle/>
                    <a:p>
                      <a:pPr marL="171450" indent="-171450" algn="l">
                        <a:buFont typeface="Arial" panose="020B0604020202020204" pitchFamily="34" charset="0"/>
                        <a:buChar char="•"/>
                      </a:pPr>
                      <a:r>
                        <a:rPr lang="da-DK" sz="1000" dirty="0"/>
                        <a:t>Mindst fem træningspas pr. uge. 10-15 timers fægtetræning pr. uge, herunder en øget mængde individuelle lektioner. 3-4 regionale/nationale træningslejre pr. år/sæson. Træningssamlinger. </a:t>
                      </a:r>
                    </a:p>
                    <a:p>
                      <a:pPr marL="171450" indent="-171450" algn="l">
                        <a:buFont typeface="Arial" panose="020B0604020202020204" pitchFamily="34" charset="0"/>
                        <a:buChar char="•"/>
                      </a:pPr>
                      <a:r>
                        <a:rPr lang="da-DK" sz="1000" dirty="0"/>
                        <a:t>Træning i flere klubber og med andre trænere er ofte nødvendig for at opnå træningsmængden - og for at møde andre på eget/højere niveau eller med anden fægtestil.</a:t>
                      </a:r>
                    </a:p>
                    <a:p>
                      <a:pPr marL="0" indent="0" algn="l">
                        <a:buFont typeface="Arial" panose="020B0604020202020204" pitchFamily="34" charset="0"/>
                        <a:buNone/>
                      </a:pPr>
                      <a:endParaRPr lang="da-DK" sz="1000" dirty="0"/>
                    </a:p>
                    <a:p>
                      <a:pPr marL="0" indent="0" algn="l">
                        <a:buFont typeface="Arial" panose="020B0604020202020204" pitchFamily="34" charset="0"/>
                        <a:buNone/>
                      </a:pPr>
                      <a:r>
                        <a:rPr lang="da-DK" sz="1000" b="1" dirty="0"/>
                        <a:t>Træningsmængde samlet</a:t>
                      </a:r>
                    </a:p>
                    <a:p>
                      <a:pPr marL="171450" indent="-171450" algn="l">
                        <a:buFont typeface="Arial" panose="020B0604020202020204" pitchFamily="34" charset="0"/>
                        <a:buChar char="•"/>
                      </a:pPr>
                      <a:r>
                        <a:rPr lang="da-DK" sz="1000" dirty="0"/>
                        <a:t>I slutningen af perioden: 15-20 timer pr. uge hvoraf 12-15 er fægtespecifik. 45-48 uger pr. år inkl. lejre. Træningsmængde pr. år er mindst 600 timer. </a:t>
                      </a:r>
                    </a:p>
                    <a:p>
                      <a:pPr marL="171450" indent="-171450" algn="l">
                        <a:buFont typeface="Arial" panose="020B0604020202020204" pitchFamily="34" charset="0"/>
                        <a:buChar char="•"/>
                      </a:pPr>
                      <a:r>
                        <a:rPr lang="da-DK" sz="1000" dirty="0"/>
                        <a:t>Selvtræning er introduceret i begyndelsen af perioden og er en fast bestanddel af træningsmængden ved periodens afslutning.</a:t>
                      </a:r>
                    </a:p>
                    <a:p>
                      <a:pPr marL="171450" indent="-171450" algn="l">
                        <a:buFont typeface="Arial" panose="020B0604020202020204" pitchFamily="34" charset="0"/>
                        <a:buChar char="•"/>
                      </a:pPr>
                      <a:r>
                        <a:rPr lang="da-DK" sz="1000" dirty="0"/>
                        <a:t>Selvtræning foregår med støtte og vejledning fra træner og består af fysisk træning og videretræning af allerede øvede, simple tekniske øvelser indenfor både ben- og våbenarbejde</a:t>
                      </a:r>
                    </a:p>
                  </a:txBody>
                  <a:tcPr/>
                </a:tc>
                <a:extLst>
                  <a:ext uri="{0D108BD9-81ED-4DB2-BD59-A6C34878D82A}">
                    <a16:rowId xmlns:a16="http://schemas.microsoft.com/office/drawing/2014/main" val="2566265646"/>
                  </a:ext>
                </a:extLst>
              </a:tr>
            </a:tbl>
          </a:graphicData>
        </a:graphic>
      </p:graphicFrame>
      <p:sp>
        <p:nvSpPr>
          <p:cNvPr id="3" name="Tekstfelt 2">
            <a:extLst>
              <a:ext uri="{FF2B5EF4-FFF2-40B4-BE49-F238E27FC236}">
                <a16:creationId xmlns:a16="http://schemas.microsoft.com/office/drawing/2014/main" id="{B2914095-ADAE-6B97-5162-C4E38853BC76}"/>
              </a:ext>
            </a:extLst>
          </p:cNvPr>
          <p:cNvSpPr txBox="1"/>
          <p:nvPr/>
        </p:nvSpPr>
        <p:spPr>
          <a:xfrm>
            <a:off x="3688772" y="6566995"/>
            <a:ext cx="8229599" cy="246221"/>
          </a:xfrm>
          <a:prstGeom prst="rect">
            <a:avLst/>
          </a:prstGeom>
          <a:noFill/>
        </p:spPr>
        <p:txBody>
          <a:bodyPr wrap="square" rtlCol="0">
            <a:spAutoFit/>
          </a:bodyPr>
          <a:lstStyle/>
          <a:p>
            <a:pPr algn="r"/>
            <a:r>
              <a:rPr lang="da-DK" sz="1000" dirty="0"/>
              <a:t>Kilde ATK, Fægtning.</a:t>
            </a:r>
          </a:p>
        </p:txBody>
      </p:sp>
    </p:spTree>
    <p:extLst>
      <p:ext uri="{BB962C8B-B14F-4D97-AF65-F5344CB8AC3E}">
        <p14:creationId xmlns:p14="http://schemas.microsoft.com/office/powerpoint/2010/main" val="1845081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910675-B55C-E6F3-FDE1-9EDBE2E8C4C7}"/>
              </a:ext>
            </a:extLst>
          </p:cNvPr>
          <p:cNvSpPr>
            <a:spLocks noGrp="1"/>
          </p:cNvSpPr>
          <p:nvPr>
            <p:ph type="title"/>
          </p:nvPr>
        </p:nvSpPr>
        <p:spPr>
          <a:xfrm>
            <a:off x="1324414" y="75853"/>
            <a:ext cx="10178322" cy="1492132"/>
          </a:xfrm>
        </p:spPr>
        <p:txBody>
          <a:bodyPr/>
          <a:lstStyle/>
          <a:p>
            <a:r>
              <a:rPr lang="da-DK" dirty="0"/>
              <a:t>Fordeling af træningsindhold</a:t>
            </a:r>
          </a:p>
        </p:txBody>
      </p:sp>
      <p:graphicFrame>
        <p:nvGraphicFramePr>
          <p:cNvPr id="4" name="Pladsholder til indhold 3">
            <a:extLst>
              <a:ext uri="{FF2B5EF4-FFF2-40B4-BE49-F238E27FC236}">
                <a16:creationId xmlns:a16="http://schemas.microsoft.com/office/drawing/2014/main" id="{93F07279-F6EC-0B76-07A3-CDA003A57B99}"/>
              </a:ext>
            </a:extLst>
          </p:cNvPr>
          <p:cNvGraphicFramePr>
            <a:graphicFrameLocks noGrp="1"/>
          </p:cNvGraphicFramePr>
          <p:nvPr>
            <p:ph idx="1"/>
            <p:extLst>
              <p:ext uri="{D42A27DB-BD31-4B8C-83A1-F6EECF244321}">
                <p14:modId xmlns:p14="http://schemas.microsoft.com/office/powerpoint/2010/main" val="2244038747"/>
              </p:ext>
            </p:extLst>
          </p:nvPr>
        </p:nvGraphicFramePr>
        <p:xfrm>
          <a:off x="1143001" y="1491093"/>
          <a:ext cx="10359736" cy="3449320"/>
        </p:xfrm>
        <a:graphic>
          <a:graphicData uri="http://schemas.openxmlformats.org/drawingml/2006/table">
            <a:tbl>
              <a:tblPr firstRow="1" bandRow="1">
                <a:tableStyleId>{5C22544A-7EE6-4342-B048-85BDC9FD1C3A}</a:tableStyleId>
              </a:tblPr>
              <a:tblGrid>
                <a:gridCol w="1954382">
                  <a:extLst>
                    <a:ext uri="{9D8B030D-6E8A-4147-A177-3AD203B41FA5}">
                      <a16:colId xmlns:a16="http://schemas.microsoft.com/office/drawing/2014/main" val="233184795"/>
                    </a:ext>
                  </a:extLst>
                </a:gridCol>
                <a:gridCol w="8405354">
                  <a:extLst>
                    <a:ext uri="{9D8B030D-6E8A-4147-A177-3AD203B41FA5}">
                      <a16:colId xmlns:a16="http://schemas.microsoft.com/office/drawing/2014/main" val="1504285172"/>
                    </a:ext>
                  </a:extLst>
                </a:gridCol>
              </a:tblGrid>
              <a:tr h="370840">
                <a:tc>
                  <a:txBody>
                    <a:bodyPr/>
                    <a:lstStyle/>
                    <a:p>
                      <a:r>
                        <a:rPr lang="da-DK" sz="1200" dirty="0"/>
                        <a:t>Fundamentals</a:t>
                      </a:r>
                    </a:p>
                  </a:txBody>
                  <a:tcPr/>
                </a:tc>
                <a:tc>
                  <a:txBody>
                    <a:bodyPr/>
                    <a:lstStyle/>
                    <a:p>
                      <a:pPr algn="ctr"/>
                      <a:r>
                        <a:rPr lang="da-DK" sz="1200" dirty="0"/>
                        <a:t>Anbefalet træningsmængde - fægteregi</a:t>
                      </a:r>
                    </a:p>
                  </a:txBody>
                  <a:tcPr/>
                </a:tc>
                <a:extLst>
                  <a:ext uri="{0D108BD9-81ED-4DB2-BD59-A6C34878D82A}">
                    <a16:rowId xmlns:a16="http://schemas.microsoft.com/office/drawing/2014/main" val="2903107694"/>
                  </a:ext>
                </a:extLst>
              </a:tr>
              <a:tr h="370840">
                <a:tc>
                  <a:txBody>
                    <a:bodyPr/>
                    <a:lstStyle/>
                    <a:p>
                      <a:r>
                        <a:rPr lang="da-DK" dirty="0"/>
                        <a:t>Træne for at vinde</a:t>
                      </a:r>
                    </a:p>
                    <a:p>
                      <a:r>
                        <a:rPr lang="da-DK" sz="1000" dirty="0"/>
                        <a:t>Piger: 15-19 år Drenge: 16-20 år</a:t>
                      </a:r>
                    </a:p>
                  </a:txBody>
                  <a:tcPr/>
                </a:tc>
                <a:tc>
                  <a:txBody>
                    <a:bodyPr/>
                    <a:lstStyle/>
                    <a:p>
                      <a:pPr marL="171450" indent="-171450" algn="l">
                        <a:buFont typeface="Arial" panose="020B0604020202020204" pitchFamily="34" charset="0"/>
                        <a:buChar char="•"/>
                      </a:pPr>
                      <a:r>
                        <a:rPr lang="da-DK" sz="1000" dirty="0"/>
                        <a:t>Mindst fem træningspas pr. uge. 10-15 timers fægtetræning pr. uge, herunder en øget mængde individuelle lektioner. </a:t>
                      </a:r>
                    </a:p>
                    <a:p>
                      <a:pPr marL="171450" indent="-171450" algn="l">
                        <a:buFont typeface="Arial" panose="020B0604020202020204" pitchFamily="34" charset="0"/>
                        <a:buChar char="•"/>
                      </a:pPr>
                      <a:r>
                        <a:rPr lang="da-DK" sz="1000" dirty="0"/>
                        <a:t>3-4 regionale/nationale træningslejre pr. år/sæson. </a:t>
                      </a:r>
                    </a:p>
                    <a:p>
                      <a:pPr marL="171450" indent="-171450" algn="l">
                        <a:buFont typeface="Arial" panose="020B0604020202020204" pitchFamily="34" charset="0"/>
                        <a:buChar char="•"/>
                      </a:pPr>
                      <a:r>
                        <a:rPr lang="da-DK" sz="1000" dirty="0"/>
                        <a:t>Træningssamlinger. </a:t>
                      </a:r>
                    </a:p>
                    <a:p>
                      <a:pPr marL="171450" indent="-171450" algn="l">
                        <a:buFont typeface="Arial" panose="020B0604020202020204" pitchFamily="34" charset="0"/>
                        <a:buChar char="•"/>
                      </a:pPr>
                      <a:r>
                        <a:rPr lang="da-DK" sz="1000" dirty="0"/>
                        <a:t>Træning i flere klubber og med andre trænere er ofte nødvendig for at opnå træningsmængden - og for at møde andre på eget/højere niveau eller med anden fægtestil</a:t>
                      </a:r>
                    </a:p>
                    <a:p>
                      <a:pPr algn="l"/>
                      <a:endParaRPr lang="da-DK" sz="1000" dirty="0"/>
                    </a:p>
                    <a:p>
                      <a:pPr algn="l"/>
                      <a:r>
                        <a:rPr lang="da-DK" sz="1000" b="1" dirty="0"/>
                        <a:t>Træningsmængde samlet</a:t>
                      </a:r>
                    </a:p>
                    <a:p>
                      <a:pPr marL="171450" indent="-171450" algn="l">
                        <a:buFont typeface="Arial" panose="020B0604020202020204" pitchFamily="34" charset="0"/>
                        <a:buChar char="•"/>
                      </a:pPr>
                      <a:r>
                        <a:rPr lang="da-DK" sz="1000" dirty="0"/>
                        <a:t>I slutningen af perioden: 15-20 timer pr. uge hvoraf 12-15 er fægtespecifik.</a:t>
                      </a:r>
                    </a:p>
                    <a:p>
                      <a:pPr marL="171450" indent="-171450" algn="l">
                        <a:buFont typeface="Arial" panose="020B0604020202020204" pitchFamily="34" charset="0"/>
                        <a:buChar char="•"/>
                      </a:pPr>
                      <a:r>
                        <a:rPr lang="da-DK" sz="1000" dirty="0"/>
                        <a:t>45-48 uger pr. år inkl. lejre. Træningsmængde pr. år er mindst 600 timer. • Selvtræning er introduceret i begyndelsen af perioden og er en fast bestanddel af træningsmængden ved periodens afslutning. • Selvtræning foregår med støtte og vejledning fra træner og består af fysisk træning og videretræning af allerede øvede, simple tekniske øvelser indenfor både ben- og våbenarbejde. </a:t>
                      </a:r>
                    </a:p>
                  </a:txBody>
                  <a:tcPr/>
                </a:tc>
                <a:extLst>
                  <a:ext uri="{0D108BD9-81ED-4DB2-BD59-A6C34878D82A}">
                    <a16:rowId xmlns:a16="http://schemas.microsoft.com/office/drawing/2014/main" val="2630686474"/>
                  </a:ext>
                </a:extLst>
              </a:tr>
              <a:tr h="370840">
                <a:tc>
                  <a:txBody>
                    <a:bodyPr/>
                    <a:lstStyle/>
                    <a:p>
                      <a:r>
                        <a:rPr lang="da-DK" dirty="0"/>
                        <a:t>Træne for at fægte</a:t>
                      </a:r>
                    </a:p>
                    <a:p>
                      <a:r>
                        <a:rPr lang="da-DK" sz="1000" dirty="0"/>
                        <a:t>Kvinder: 20+ Mænd: 21+</a:t>
                      </a:r>
                    </a:p>
                  </a:txBody>
                  <a:tcPr/>
                </a:tc>
                <a:tc>
                  <a:txBody>
                    <a:bodyPr/>
                    <a:lstStyle/>
                    <a:p>
                      <a:pPr marL="171450" indent="-171450" algn="l">
                        <a:buFont typeface="Arial" panose="020B0604020202020204" pitchFamily="34" charset="0"/>
                        <a:buChar char="•"/>
                      </a:pPr>
                      <a:r>
                        <a:rPr lang="da-DK" sz="1000" dirty="0"/>
                        <a:t>Mindst 5-6 træningspas pr. uge à 2-3 timer.</a:t>
                      </a:r>
                    </a:p>
                    <a:p>
                      <a:pPr algn="l"/>
                      <a:endParaRPr lang="da-DK" sz="1000" dirty="0"/>
                    </a:p>
                    <a:p>
                      <a:pPr algn="l"/>
                      <a:r>
                        <a:rPr lang="da-DK" sz="1000" b="1" dirty="0"/>
                        <a:t>Træningsmængde samlet</a:t>
                      </a:r>
                    </a:p>
                    <a:p>
                      <a:pPr marL="171450" indent="-171450" algn="l">
                        <a:buFont typeface="Arial" panose="020B0604020202020204" pitchFamily="34" charset="0"/>
                        <a:buChar char="•"/>
                      </a:pPr>
                      <a:r>
                        <a:rPr lang="da-DK" sz="1000" dirty="0"/>
                        <a:t>12-30 timers træning pr. uge medregnet individuelt udarbejdede programmer.</a:t>
                      </a:r>
                    </a:p>
                    <a:p>
                      <a:pPr marL="171450" indent="-171450" algn="l">
                        <a:buFont typeface="Arial" panose="020B0604020202020204" pitchFamily="34" charset="0"/>
                        <a:buChar char="•"/>
                      </a:pPr>
                      <a:r>
                        <a:rPr lang="da-DK" sz="1000" dirty="0"/>
                        <a:t>40-50 uger pr. år. Træningsmængden pr. år er mindst 800 timer. </a:t>
                      </a:r>
                    </a:p>
                    <a:p>
                      <a:pPr marL="171450" indent="-171450" algn="l">
                        <a:buFont typeface="Arial" panose="020B0604020202020204" pitchFamily="34" charset="0"/>
                        <a:buChar char="•"/>
                      </a:pPr>
                      <a:r>
                        <a:rPr lang="da-DK" sz="1000" dirty="0"/>
                        <a:t>Selvtræning er en vigtig bestanddel af træningsmængden i hele perioden. </a:t>
                      </a:r>
                    </a:p>
                    <a:p>
                      <a:pPr marL="171450" indent="-171450" algn="l">
                        <a:buFont typeface="Arial" panose="020B0604020202020204" pitchFamily="34" charset="0"/>
                        <a:buChar char="•"/>
                      </a:pPr>
                      <a:r>
                        <a:rPr lang="da-DK" sz="1000" dirty="0"/>
                        <a:t>Selvtræning foregår med støtte og vejledning fra træner og består af fysisk træning og videretræning af allerede øvede tekniske øvelser inden for både benarbejde og våbenarbejde. </a:t>
                      </a:r>
                    </a:p>
                  </a:txBody>
                  <a:tcPr/>
                </a:tc>
                <a:extLst>
                  <a:ext uri="{0D108BD9-81ED-4DB2-BD59-A6C34878D82A}">
                    <a16:rowId xmlns:a16="http://schemas.microsoft.com/office/drawing/2014/main" val="2462610184"/>
                  </a:ext>
                </a:extLst>
              </a:tr>
            </a:tbl>
          </a:graphicData>
        </a:graphic>
      </p:graphicFrame>
      <p:sp>
        <p:nvSpPr>
          <p:cNvPr id="5" name="Tekstfelt 4">
            <a:extLst>
              <a:ext uri="{FF2B5EF4-FFF2-40B4-BE49-F238E27FC236}">
                <a16:creationId xmlns:a16="http://schemas.microsoft.com/office/drawing/2014/main" id="{5472F0B3-5D7F-FF59-9238-1FE5F5A0F73B}"/>
              </a:ext>
            </a:extLst>
          </p:cNvPr>
          <p:cNvSpPr txBox="1"/>
          <p:nvPr/>
        </p:nvSpPr>
        <p:spPr>
          <a:xfrm>
            <a:off x="3688772" y="6566995"/>
            <a:ext cx="8229599" cy="246221"/>
          </a:xfrm>
          <a:prstGeom prst="rect">
            <a:avLst/>
          </a:prstGeom>
          <a:noFill/>
        </p:spPr>
        <p:txBody>
          <a:bodyPr wrap="square" rtlCol="0">
            <a:spAutoFit/>
          </a:bodyPr>
          <a:lstStyle/>
          <a:p>
            <a:pPr algn="r"/>
            <a:r>
              <a:rPr lang="da-DK" sz="1000" dirty="0"/>
              <a:t>Kilde ATK, Fægtning.</a:t>
            </a:r>
          </a:p>
        </p:txBody>
      </p:sp>
    </p:spTree>
    <p:extLst>
      <p:ext uri="{BB962C8B-B14F-4D97-AF65-F5344CB8AC3E}">
        <p14:creationId xmlns:p14="http://schemas.microsoft.com/office/powerpoint/2010/main" val="34393062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910675-B55C-E6F3-FDE1-9EDBE2E8C4C7}"/>
              </a:ext>
            </a:extLst>
          </p:cNvPr>
          <p:cNvSpPr>
            <a:spLocks noGrp="1"/>
          </p:cNvSpPr>
          <p:nvPr>
            <p:ph type="title"/>
          </p:nvPr>
        </p:nvSpPr>
        <p:spPr>
          <a:xfrm>
            <a:off x="1013114" y="382385"/>
            <a:ext cx="10416886" cy="1492132"/>
          </a:xfrm>
        </p:spPr>
        <p:txBody>
          <a:bodyPr/>
          <a:lstStyle/>
          <a:p>
            <a:r>
              <a:rPr lang="da-DK" dirty="0"/>
              <a:t>Fordeling af træningsindhold i %</a:t>
            </a:r>
          </a:p>
        </p:txBody>
      </p:sp>
      <p:graphicFrame>
        <p:nvGraphicFramePr>
          <p:cNvPr id="4" name="Pladsholder til indhold 3">
            <a:extLst>
              <a:ext uri="{FF2B5EF4-FFF2-40B4-BE49-F238E27FC236}">
                <a16:creationId xmlns:a16="http://schemas.microsoft.com/office/drawing/2014/main" id="{93F07279-F6EC-0B76-07A3-CDA003A57B99}"/>
              </a:ext>
            </a:extLst>
          </p:cNvPr>
          <p:cNvGraphicFramePr>
            <a:graphicFrameLocks noGrp="1"/>
          </p:cNvGraphicFramePr>
          <p:nvPr>
            <p:ph idx="1"/>
            <p:extLst>
              <p:ext uri="{D42A27DB-BD31-4B8C-83A1-F6EECF244321}">
                <p14:modId xmlns:p14="http://schemas.microsoft.com/office/powerpoint/2010/main" val="4036360186"/>
              </p:ext>
            </p:extLst>
          </p:nvPr>
        </p:nvGraphicFramePr>
        <p:xfrm>
          <a:off x="1605396" y="1361209"/>
          <a:ext cx="6769677" cy="3566160"/>
        </p:xfrm>
        <a:graphic>
          <a:graphicData uri="http://schemas.openxmlformats.org/drawingml/2006/table">
            <a:tbl>
              <a:tblPr firstRow="1" bandRow="1">
                <a:tableStyleId>{5C22544A-7EE6-4342-B048-85BDC9FD1C3A}</a:tableStyleId>
              </a:tblPr>
              <a:tblGrid>
                <a:gridCol w="2571751">
                  <a:extLst>
                    <a:ext uri="{9D8B030D-6E8A-4147-A177-3AD203B41FA5}">
                      <a16:colId xmlns:a16="http://schemas.microsoft.com/office/drawing/2014/main" val="233184795"/>
                    </a:ext>
                  </a:extLst>
                </a:gridCol>
                <a:gridCol w="1563830">
                  <a:extLst>
                    <a:ext uri="{9D8B030D-6E8A-4147-A177-3AD203B41FA5}">
                      <a16:colId xmlns:a16="http://schemas.microsoft.com/office/drawing/2014/main" val="3540554070"/>
                    </a:ext>
                  </a:extLst>
                </a:gridCol>
                <a:gridCol w="1215737">
                  <a:extLst>
                    <a:ext uri="{9D8B030D-6E8A-4147-A177-3AD203B41FA5}">
                      <a16:colId xmlns:a16="http://schemas.microsoft.com/office/drawing/2014/main" val="3729169925"/>
                    </a:ext>
                  </a:extLst>
                </a:gridCol>
                <a:gridCol w="1418359">
                  <a:extLst>
                    <a:ext uri="{9D8B030D-6E8A-4147-A177-3AD203B41FA5}">
                      <a16:colId xmlns:a16="http://schemas.microsoft.com/office/drawing/2014/main" val="3859543993"/>
                    </a:ext>
                  </a:extLst>
                </a:gridCol>
              </a:tblGrid>
              <a:tr h="370840">
                <a:tc>
                  <a:txBody>
                    <a:bodyPr/>
                    <a:lstStyle/>
                    <a:p>
                      <a:endParaRPr lang="da-DK" sz="1200" dirty="0"/>
                    </a:p>
                  </a:txBody>
                  <a:tcPr/>
                </a:tc>
                <a:tc>
                  <a:txBody>
                    <a:bodyPr/>
                    <a:lstStyle/>
                    <a:p>
                      <a:pPr algn="ctr"/>
                      <a:r>
                        <a:rPr lang="da-DK" sz="1200" dirty="0"/>
                        <a:t>Taktisk og mental træning</a:t>
                      </a:r>
                    </a:p>
                  </a:txBody>
                  <a:tcPr/>
                </a:tc>
                <a:tc>
                  <a:txBody>
                    <a:bodyPr/>
                    <a:lstStyle/>
                    <a:p>
                      <a:pPr algn="ctr"/>
                      <a:r>
                        <a:rPr lang="da-DK" sz="1200" dirty="0"/>
                        <a:t>Teknisk træning</a:t>
                      </a:r>
                    </a:p>
                  </a:txBody>
                  <a:tcPr/>
                </a:tc>
                <a:tc>
                  <a:txBody>
                    <a:bodyPr/>
                    <a:lstStyle/>
                    <a:p>
                      <a:pPr algn="ctr"/>
                      <a:r>
                        <a:rPr lang="da-DK" sz="1200" dirty="0"/>
                        <a:t>Fysisk </a:t>
                      </a:r>
                      <a:br>
                        <a:rPr lang="da-DK" sz="1200" dirty="0"/>
                      </a:br>
                      <a:r>
                        <a:rPr lang="da-DK" sz="1200" dirty="0"/>
                        <a:t>træning</a:t>
                      </a:r>
                    </a:p>
                  </a:txBody>
                  <a:tcPr/>
                </a:tc>
                <a:extLst>
                  <a:ext uri="{0D108BD9-81ED-4DB2-BD59-A6C34878D82A}">
                    <a16:rowId xmlns:a16="http://schemas.microsoft.com/office/drawing/2014/main" val="290310769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err="1"/>
                        <a:t>FUNdamentals</a:t>
                      </a:r>
                      <a:r>
                        <a:rPr lang="da-DK" dirty="0"/>
                        <a:t> </a:t>
                      </a:r>
                      <a:br>
                        <a:rPr lang="da-DK" dirty="0"/>
                      </a:br>
                      <a:r>
                        <a:rPr lang="da-DK" sz="1000" dirty="0"/>
                        <a:t>Piger: 6-8 år Drenge: 6-9 år</a:t>
                      </a:r>
                      <a:endParaRPr lang="da-DK" dirty="0"/>
                    </a:p>
                  </a:txBody>
                  <a:tcPr/>
                </a:tc>
                <a:tc>
                  <a:txBody>
                    <a:bodyPr/>
                    <a:lstStyle/>
                    <a:p>
                      <a:pPr algn="ctr"/>
                      <a:r>
                        <a:rPr lang="da-DK" dirty="0"/>
                        <a:t>10</a:t>
                      </a:r>
                    </a:p>
                  </a:txBody>
                  <a:tcPr/>
                </a:tc>
                <a:tc>
                  <a:txBody>
                    <a:bodyPr/>
                    <a:lstStyle/>
                    <a:p>
                      <a:pPr algn="ctr"/>
                      <a:r>
                        <a:rPr lang="da-DK" dirty="0"/>
                        <a:t>30</a:t>
                      </a:r>
                    </a:p>
                  </a:txBody>
                  <a:tcPr/>
                </a:tc>
                <a:tc>
                  <a:txBody>
                    <a:bodyPr/>
                    <a:lstStyle/>
                    <a:p>
                      <a:pPr algn="ctr"/>
                      <a:r>
                        <a:rPr lang="da-DK" dirty="0"/>
                        <a:t>60</a:t>
                      </a:r>
                    </a:p>
                  </a:txBody>
                  <a:tcPr/>
                </a:tc>
                <a:extLst>
                  <a:ext uri="{0D108BD9-81ED-4DB2-BD59-A6C34878D82A}">
                    <a16:rowId xmlns:a16="http://schemas.microsoft.com/office/drawing/2014/main" val="61366733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Lære at fægte </a:t>
                      </a:r>
                      <a:br>
                        <a:rPr lang="da-DK" dirty="0"/>
                      </a:br>
                      <a:r>
                        <a:rPr lang="da-DK" sz="1000" dirty="0"/>
                        <a:t>Piger: 8-11 år Drenge: 9-12 år</a:t>
                      </a:r>
                      <a:endParaRPr lang="da-DK" dirty="0"/>
                    </a:p>
                  </a:txBody>
                  <a:tcPr/>
                </a:tc>
                <a:tc>
                  <a:txBody>
                    <a:bodyPr/>
                    <a:lstStyle/>
                    <a:p>
                      <a:pPr algn="ctr"/>
                      <a:r>
                        <a:rPr lang="da-DK" dirty="0"/>
                        <a:t>15 </a:t>
                      </a:r>
                    </a:p>
                  </a:txBody>
                  <a:tcPr/>
                </a:tc>
                <a:tc>
                  <a:txBody>
                    <a:bodyPr/>
                    <a:lstStyle/>
                    <a:p>
                      <a:pPr algn="ctr"/>
                      <a:r>
                        <a:rPr lang="da-DK" dirty="0"/>
                        <a:t>35</a:t>
                      </a:r>
                    </a:p>
                  </a:txBody>
                  <a:tcPr/>
                </a:tc>
                <a:tc>
                  <a:txBody>
                    <a:bodyPr/>
                    <a:lstStyle/>
                    <a:p>
                      <a:pPr algn="ctr"/>
                      <a:r>
                        <a:rPr lang="da-DK" dirty="0"/>
                        <a:t>50</a:t>
                      </a:r>
                    </a:p>
                  </a:txBody>
                  <a:tcPr/>
                </a:tc>
                <a:extLst>
                  <a:ext uri="{0D108BD9-81ED-4DB2-BD59-A6C34878D82A}">
                    <a16:rowId xmlns:a16="http://schemas.microsoft.com/office/drawing/2014/main" val="36617408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Træner for at træne</a:t>
                      </a:r>
                      <a:br>
                        <a:rPr lang="da-DK" dirty="0"/>
                      </a:br>
                      <a:r>
                        <a:rPr lang="da-DK" sz="1000" dirty="0"/>
                        <a:t>Piger: 11-15 år, Drenge: 12-16 år</a:t>
                      </a:r>
                      <a:endParaRPr lang="da-DK" dirty="0"/>
                    </a:p>
                  </a:txBody>
                  <a:tcPr/>
                </a:tc>
                <a:tc>
                  <a:txBody>
                    <a:bodyPr/>
                    <a:lstStyle/>
                    <a:p>
                      <a:pPr algn="ctr"/>
                      <a:r>
                        <a:rPr lang="da-DK" dirty="0"/>
                        <a:t>25</a:t>
                      </a:r>
                    </a:p>
                  </a:txBody>
                  <a:tcPr/>
                </a:tc>
                <a:tc>
                  <a:txBody>
                    <a:bodyPr/>
                    <a:lstStyle/>
                    <a:p>
                      <a:pPr algn="ctr"/>
                      <a:r>
                        <a:rPr lang="da-DK" dirty="0"/>
                        <a:t>35</a:t>
                      </a:r>
                    </a:p>
                  </a:txBody>
                  <a:tcPr/>
                </a:tc>
                <a:tc>
                  <a:txBody>
                    <a:bodyPr/>
                    <a:lstStyle/>
                    <a:p>
                      <a:pPr algn="ctr"/>
                      <a:r>
                        <a:rPr lang="da-DK" dirty="0"/>
                        <a:t>40</a:t>
                      </a:r>
                    </a:p>
                  </a:txBody>
                  <a:tcPr/>
                </a:tc>
                <a:extLst>
                  <a:ext uri="{0D108BD9-81ED-4DB2-BD59-A6C34878D82A}">
                    <a16:rowId xmlns:a16="http://schemas.microsoft.com/office/drawing/2014/main" val="107935558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dirty="0"/>
                        <a:t>Træne for at konkurrere</a:t>
                      </a:r>
                      <a:br>
                        <a:rPr lang="da-DK" dirty="0"/>
                      </a:br>
                      <a:r>
                        <a:rPr lang="da-DK" sz="1000" dirty="0"/>
                        <a:t>Piger: 15-19 år Drenge: 16-20 år</a:t>
                      </a:r>
                    </a:p>
                  </a:txBody>
                  <a:tcPr/>
                </a:tc>
                <a:tc>
                  <a:txBody>
                    <a:bodyPr/>
                    <a:lstStyle/>
                    <a:p>
                      <a:pPr algn="ctr"/>
                      <a:r>
                        <a:rPr lang="da-DK" dirty="0"/>
                        <a:t>40</a:t>
                      </a:r>
                    </a:p>
                  </a:txBody>
                  <a:tcPr/>
                </a:tc>
                <a:tc>
                  <a:txBody>
                    <a:bodyPr/>
                    <a:lstStyle/>
                    <a:p>
                      <a:pPr algn="ctr"/>
                      <a:r>
                        <a:rPr lang="da-DK" dirty="0"/>
                        <a:t>30</a:t>
                      </a:r>
                    </a:p>
                  </a:txBody>
                  <a:tcPr/>
                </a:tc>
                <a:tc>
                  <a:txBody>
                    <a:bodyPr/>
                    <a:lstStyle/>
                    <a:p>
                      <a:pPr algn="ctr"/>
                      <a:r>
                        <a:rPr lang="da-DK" dirty="0"/>
                        <a:t>30</a:t>
                      </a:r>
                    </a:p>
                  </a:txBody>
                  <a:tcPr/>
                </a:tc>
                <a:extLst>
                  <a:ext uri="{0D108BD9-81ED-4DB2-BD59-A6C34878D82A}">
                    <a16:rowId xmlns:a16="http://schemas.microsoft.com/office/drawing/2014/main" val="2566265646"/>
                  </a:ext>
                </a:extLst>
              </a:tr>
              <a:tr h="370840">
                <a:tc>
                  <a:txBody>
                    <a:bodyPr/>
                    <a:lstStyle/>
                    <a:p>
                      <a:r>
                        <a:rPr lang="da-DK" dirty="0"/>
                        <a:t>Træne for at vinde</a:t>
                      </a:r>
                    </a:p>
                    <a:p>
                      <a:r>
                        <a:rPr lang="da-DK" sz="1000" dirty="0"/>
                        <a:t>Piger: 15-19 år Drenge: 16-20 år</a:t>
                      </a:r>
                      <a:endParaRPr lang="da-DK" dirty="0"/>
                    </a:p>
                  </a:txBody>
                  <a:tcPr/>
                </a:tc>
                <a:tc>
                  <a:txBody>
                    <a:bodyPr/>
                    <a:lstStyle/>
                    <a:p>
                      <a:pPr algn="ctr"/>
                      <a:r>
                        <a:rPr lang="da-DK" dirty="0"/>
                        <a:t>45</a:t>
                      </a:r>
                    </a:p>
                  </a:txBody>
                  <a:tcPr/>
                </a:tc>
                <a:tc>
                  <a:txBody>
                    <a:bodyPr/>
                    <a:lstStyle/>
                    <a:p>
                      <a:pPr algn="ctr"/>
                      <a:r>
                        <a:rPr lang="da-DK" dirty="0"/>
                        <a:t>20</a:t>
                      </a:r>
                    </a:p>
                  </a:txBody>
                  <a:tcPr/>
                </a:tc>
                <a:tc>
                  <a:txBody>
                    <a:bodyPr/>
                    <a:lstStyle/>
                    <a:p>
                      <a:pPr algn="ctr"/>
                      <a:r>
                        <a:rPr lang="da-DK" dirty="0"/>
                        <a:t>35</a:t>
                      </a:r>
                    </a:p>
                  </a:txBody>
                  <a:tcPr/>
                </a:tc>
                <a:extLst>
                  <a:ext uri="{0D108BD9-81ED-4DB2-BD59-A6C34878D82A}">
                    <a16:rowId xmlns:a16="http://schemas.microsoft.com/office/drawing/2014/main" val="2630686474"/>
                  </a:ext>
                </a:extLst>
              </a:tr>
              <a:tr h="370840">
                <a:tc>
                  <a:txBody>
                    <a:bodyPr/>
                    <a:lstStyle/>
                    <a:p>
                      <a:r>
                        <a:rPr lang="da-DK" dirty="0"/>
                        <a:t>Træne for at fægte</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000" dirty="0"/>
                        <a:t>Kvinder: 20+ Mænd: 21+</a:t>
                      </a:r>
                      <a:endParaRPr lang="da-DK" dirty="0"/>
                    </a:p>
                  </a:txBody>
                  <a:tcPr/>
                </a:tc>
                <a:tc>
                  <a:txBody>
                    <a:bodyPr/>
                    <a:lstStyle/>
                    <a:p>
                      <a:pPr algn="ctr"/>
                      <a:r>
                        <a:rPr lang="da-DK" dirty="0"/>
                        <a:t>30</a:t>
                      </a:r>
                    </a:p>
                  </a:txBody>
                  <a:tcPr/>
                </a:tc>
                <a:tc>
                  <a:txBody>
                    <a:bodyPr/>
                    <a:lstStyle/>
                    <a:p>
                      <a:pPr algn="ctr"/>
                      <a:r>
                        <a:rPr lang="da-DK" dirty="0"/>
                        <a:t>40</a:t>
                      </a:r>
                    </a:p>
                  </a:txBody>
                  <a:tcPr/>
                </a:tc>
                <a:tc>
                  <a:txBody>
                    <a:bodyPr/>
                    <a:lstStyle/>
                    <a:p>
                      <a:pPr algn="ctr"/>
                      <a:r>
                        <a:rPr lang="da-DK" dirty="0"/>
                        <a:t>30</a:t>
                      </a:r>
                    </a:p>
                  </a:txBody>
                  <a:tcPr/>
                </a:tc>
                <a:extLst>
                  <a:ext uri="{0D108BD9-81ED-4DB2-BD59-A6C34878D82A}">
                    <a16:rowId xmlns:a16="http://schemas.microsoft.com/office/drawing/2014/main" val="2462610184"/>
                  </a:ext>
                </a:extLst>
              </a:tr>
            </a:tbl>
          </a:graphicData>
        </a:graphic>
      </p:graphicFrame>
      <p:sp>
        <p:nvSpPr>
          <p:cNvPr id="5" name="Tekstfelt 4">
            <a:extLst>
              <a:ext uri="{FF2B5EF4-FFF2-40B4-BE49-F238E27FC236}">
                <a16:creationId xmlns:a16="http://schemas.microsoft.com/office/drawing/2014/main" id="{5472F0B3-5D7F-FF59-9238-1FE5F5A0F73B}"/>
              </a:ext>
            </a:extLst>
          </p:cNvPr>
          <p:cNvSpPr txBox="1"/>
          <p:nvPr/>
        </p:nvSpPr>
        <p:spPr>
          <a:xfrm>
            <a:off x="3962401" y="6395604"/>
            <a:ext cx="8229599" cy="400110"/>
          </a:xfrm>
          <a:prstGeom prst="rect">
            <a:avLst/>
          </a:prstGeom>
          <a:noFill/>
        </p:spPr>
        <p:txBody>
          <a:bodyPr wrap="square" rtlCol="0">
            <a:spAutoFit/>
          </a:bodyPr>
          <a:lstStyle/>
          <a:p>
            <a:r>
              <a:rPr lang="da-DK" sz="1000" dirty="0"/>
              <a:t>Kilde ATK, Fægtning side 87: Procentvis fordeling af træningsindhold. Den samlede træningsmængde (tid) er stigende for talent og eliteudøvere (pilen), </a:t>
            </a:r>
            <a:br>
              <a:rPr lang="da-DK" sz="1000" dirty="0"/>
            </a:br>
            <a:r>
              <a:rPr lang="da-DK" sz="1000" dirty="0"/>
              <a:t>Den fysiske træningsmængde inkluderer i de fleste af stadierne deltagelse i anden sport.</a:t>
            </a:r>
          </a:p>
        </p:txBody>
      </p:sp>
    </p:spTree>
    <p:extLst>
      <p:ext uri="{BB962C8B-B14F-4D97-AF65-F5344CB8AC3E}">
        <p14:creationId xmlns:p14="http://schemas.microsoft.com/office/powerpoint/2010/main" val="211534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4C237-C389-75F3-01E4-78118DC9C6D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B787884-20B3-6ED9-94CE-3CB6FC0C30EE}"/>
              </a:ext>
            </a:extLst>
          </p:cNvPr>
          <p:cNvSpPr>
            <a:spLocks noGrp="1"/>
          </p:cNvSpPr>
          <p:nvPr>
            <p:ph type="title"/>
          </p:nvPr>
        </p:nvSpPr>
        <p:spPr/>
        <p:txBody>
          <a:bodyPr/>
          <a:lstStyle/>
          <a:p>
            <a:r>
              <a:rPr lang="da-DK" dirty="0"/>
              <a:t>Workshop – 12. februar</a:t>
            </a:r>
          </a:p>
        </p:txBody>
      </p:sp>
      <p:sp>
        <p:nvSpPr>
          <p:cNvPr id="3" name="Pladsholder til indhold 2">
            <a:extLst>
              <a:ext uri="{FF2B5EF4-FFF2-40B4-BE49-F238E27FC236}">
                <a16:creationId xmlns:a16="http://schemas.microsoft.com/office/drawing/2014/main" id="{BCD0EC38-8801-2070-DC9F-E3FF28D257B3}"/>
              </a:ext>
            </a:extLst>
          </p:cNvPr>
          <p:cNvSpPr>
            <a:spLocks noGrp="1"/>
          </p:cNvSpPr>
          <p:nvPr>
            <p:ph idx="1"/>
          </p:nvPr>
        </p:nvSpPr>
        <p:spPr>
          <a:xfrm>
            <a:off x="1251678" y="1288473"/>
            <a:ext cx="10178322" cy="5569527"/>
          </a:xfrm>
        </p:spPr>
        <p:txBody>
          <a:bodyPr>
            <a:normAutofit/>
          </a:bodyPr>
          <a:lstStyle/>
          <a:p>
            <a:pPr marL="0" indent="0">
              <a:buNone/>
            </a:pPr>
            <a:r>
              <a:rPr lang="da-DK" b="1" dirty="0"/>
              <a:t>Dagsorden</a:t>
            </a:r>
            <a:br>
              <a:rPr lang="da-DK" b="1" dirty="0"/>
            </a:br>
            <a:endParaRPr lang="da-DK" b="1" dirty="0"/>
          </a:p>
          <a:p>
            <a:pPr marL="342900" lvl="0" indent="-342900">
              <a:buFont typeface="+mj-lt"/>
              <a:buAutoNum type="arabicPeriod"/>
            </a:pPr>
            <a:r>
              <a:rPr lang="da-DK" sz="1800" dirty="0">
                <a:effectLst/>
                <a:latin typeface="Calibri" panose="020F0502020204030204" pitchFamily="34" charset="0"/>
                <a:ea typeface="Times New Roman" panose="02020603050405020304" pitchFamily="18" charset="0"/>
              </a:rPr>
              <a:t>Opfølgning på brug af værktøjerne: Hvad bruger du dine 168 timer til, individuel udviklingsplan Færdiggørelse af udviklingsvejen (mangler fortsat Michaels eksempel, så det kan blive færdiggjort) (se vedhæftet fil)</a:t>
            </a:r>
            <a:endParaRPr lang="da-DK"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da-DK" sz="1800" dirty="0">
                <a:effectLst/>
                <a:latin typeface="Calibri" panose="020F0502020204030204" pitchFamily="34" charset="0"/>
                <a:ea typeface="Times New Roman" panose="02020603050405020304" pitchFamily="18" charset="0"/>
              </a:rPr>
              <a:t>Opfølgning handlingsplan, evt. udarbejde kommissorium for sportsligt udvalg, evt. justere sportslig politik</a:t>
            </a:r>
            <a:endParaRPr lang="da-DK"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da-DK" sz="1800" dirty="0">
                <a:effectLst/>
                <a:latin typeface="Calibri" panose="020F0502020204030204" pitchFamily="34" charset="0"/>
                <a:ea typeface="Times New Roman" panose="02020603050405020304" pitchFamily="18" charset="0"/>
              </a:rPr>
              <a:t>Aftale tidspunkt datoer for statusmøde og udarbejdelse af ny sportslig strategi</a:t>
            </a:r>
            <a:endParaRPr lang="da-DK" sz="1800" dirty="0">
              <a:effectLst/>
              <a:latin typeface="Calibri" panose="020F0502020204030204" pitchFamily="34" charset="0"/>
              <a:ea typeface="Calibri" panose="020F0502020204030204" pitchFamily="34" charset="0"/>
            </a:endParaRPr>
          </a:p>
          <a:p>
            <a:pPr marL="342900" lvl="0" indent="-342900">
              <a:buFont typeface="+mj-lt"/>
              <a:buAutoNum type="arabicPeriod"/>
            </a:pPr>
            <a:r>
              <a:rPr lang="da-DK" sz="1800" dirty="0">
                <a:effectLst/>
                <a:latin typeface="Calibri" panose="020F0502020204030204" pitchFamily="34" charset="0"/>
                <a:ea typeface="Times New Roman" panose="02020603050405020304" pitchFamily="18" charset="0"/>
              </a:rPr>
              <a:t>Evt. kom gerne med punkter </a:t>
            </a:r>
            <a:endParaRPr lang="da-DK" sz="1800" dirty="0">
              <a:effectLst/>
              <a:latin typeface="Calibri" panose="020F0502020204030204" pitchFamily="34" charset="0"/>
              <a:ea typeface="Calibri" panose="020F0502020204030204" pitchFamily="34" charset="0"/>
            </a:endParaRPr>
          </a:p>
          <a:p>
            <a:pPr marL="914400" lvl="2" indent="0">
              <a:buNone/>
            </a:pPr>
            <a:endParaRPr lang="da-DK" dirty="0"/>
          </a:p>
        </p:txBody>
      </p:sp>
    </p:spTree>
    <p:extLst>
      <p:ext uri="{BB962C8B-B14F-4D97-AF65-F5344CB8AC3E}">
        <p14:creationId xmlns:p14="http://schemas.microsoft.com/office/powerpoint/2010/main" val="3283277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3817CA-06E1-CCFB-74C2-6FA7C958DAD6}"/>
              </a:ext>
            </a:extLst>
          </p:cNvPr>
          <p:cNvSpPr>
            <a:spLocks noGrp="1"/>
          </p:cNvSpPr>
          <p:nvPr>
            <p:ph type="title"/>
          </p:nvPr>
        </p:nvSpPr>
        <p:spPr/>
        <p:txBody>
          <a:bodyPr/>
          <a:lstStyle/>
          <a:p>
            <a:r>
              <a:rPr lang="da-DK" dirty="0"/>
              <a:t>Støttemuligheder via eliteidrætspuljen</a:t>
            </a:r>
          </a:p>
        </p:txBody>
      </p:sp>
      <p:sp>
        <p:nvSpPr>
          <p:cNvPr id="3" name="Pladsholder til indhold 2">
            <a:extLst>
              <a:ext uri="{FF2B5EF4-FFF2-40B4-BE49-F238E27FC236}">
                <a16:creationId xmlns:a16="http://schemas.microsoft.com/office/drawing/2014/main" id="{A5C5DF4A-ACC7-FC47-7805-40EC46B78509}"/>
              </a:ext>
            </a:extLst>
          </p:cNvPr>
          <p:cNvSpPr>
            <a:spLocks noGrp="1"/>
          </p:cNvSpPr>
          <p:nvPr>
            <p:ph idx="1"/>
          </p:nvPr>
        </p:nvSpPr>
        <p:spPr/>
        <p:txBody>
          <a:bodyPr>
            <a:normAutofit fontScale="92500" lnSpcReduction="10000"/>
          </a:bodyPr>
          <a:lstStyle/>
          <a:p>
            <a:pPr marL="342900" indent="-342900">
              <a:buFont typeface="+mj-lt"/>
              <a:buAutoNum type="arabicPeriod"/>
            </a:pPr>
            <a:r>
              <a:rPr lang="da-DK" sz="1800" dirty="0">
                <a:effectLst/>
                <a:latin typeface="Verdana" panose="020B0604030504040204" pitchFamily="34" charset="0"/>
                <a:ea typeface="Times New Roman" panose="02020603050405020304" pitchFamily="18" charset="0"/>
              </a:rPr>
              <a:t>Workshops/foredrag med fokus på sportsernæring, støttetræning/ skadesforebyggende træning og mentaltræning. </a:t>
            </a:r>
            <a:r>
              <a:rPr lang="da-DK" sz="1800" dirty="0">
                <a:effectLst/>
                <a:latin typeface="Verdana" panose="020B0604030504040204" pitchFamily="34" charset="0"/>
                <a:ea typeface="Calibri" panose="020F0502020204030204" pitchFamily="34" charset="0"/>
              </a:rPr>
              <a:t>For udøvere, trænere og forældre. </a:t>
            </a:r>
            <a:endParaRPr lang="da-DK" sz="1800" dirty="0">
              <a:effectLst/>
              <a:latin typeface="Calibri" panose="020F0502020204030204" pitchFamily="34" charset="0"/>
              <a:ea typeface="Calibri" panose="020F0502020204030204" pitchFamily="34" charset="0"/>
            </a:endParaRPr>
          </a:p>
          <a:p>
            <a:pPr marL="342900" indent="-342900">
              <a:buFont typeface="+mj-lt"/>
              <a:buAutoNum type="arabicPeriod"/>
            </a:pPr>
            <a:endParaRPr lang="da-DK" sz="1800" dirty="0">
              <a:effectLst/>
              <a:latin typeface="Calibri" panose="020F0502020204030204" pitchFamily="34" charset="0"/>
              <a:ea typeface="Calibri" panose="020F0502020204030204" pitchFamily="34" charset="0"/>
            </a:endParaRPr>
          </a:p>
          <a:p>
            <a:pPr marL="342900" indent="-342900">
              <a:buFont typeface="+mj-lt"/>
              <a:buAutoNum type="arabicPeriod"/>
            </a:pPr>
            <a:r>
              <a:rPr lang="da-DK" sz="1800" dirty="0">
                <a:effectLst/>
                <a:latin typeface="Verdana" panose="020B0604030504040204" pitchFamily="34" charset="0"/>
                <a:ea typeface="Times New Roman" panose="02020603050405020304" pitchFamily="18" charset="0"/>
              </a:rPr>
              <a:t>Talentcentre/</a:t>
            </a:r>
            <a:r>
              <a:rPr lang="da-DK" sz="1800" dirty="0" err="1">
                <a:effectLst/>
                <a:latin typeface="Verdana" panose="020B0604030504040204" pitchFamily="34" charset="0"/>
                <a:ea typeface="Times New Roman" panose="02020603050405020304" pitchFamily="18" charset="0"/>
              </a:rPr>
              <a:t>Ungtalentcentre</a:t>
            </a:r>
            <a:endParaRPr lang="da-DK" sz="1800" dirty="0">
              <a:effectLst/>
              <a:latin typeface="Calibri" panose="020F0502020204030204" pitchFamily="34" charset="0"/>
              <a:ea typeface="Calibri" panose="020F0502020204030204" pitchFamily="34" charset="0"/>
            </a:endParaRPr>
          </a:p>
          <a:p>
            <a:pPr marL="342900" indent="-342900">
              <a:buFont typeface="+mj-lt"/>
              <a:buAutoNum type="arabicPeriod"/>
            </a:pPr>
            <a:endParaRPr lang="da-DK" sz="1800" dirty="0">
              <a:effectLst/>
              <a:latin typeface="Calibri" panose="020F0502020204030204" pitchFamily="34" charset="0"/>
              <a:ea typeface="Calibri" panose="020F0502020204030204" pitchFamily="34" charset="0"/>
            </a:endParaRPr>
          </a:p>
          <a:p>
            <a:pPr marL="342900" indent="-342900">
              <a:buFont typeface="+mj-lt"/>
              <a:buAutoNum type="arabicPeriod"/>
            </a:pPr>
            <a:r>
              <a:rPr lang="da-DK" sz="1800" dirty="0">
                <a:effectLst/>
                <a:latin typeface="Verdana" panose="020B0604030504040204" pitchFamily="34" charset="0"/>
                <a:ea typeface="Times New Roman" panose="02020603050405020304" pitchFamily="18" charset="0"/>
              </a:rPr>
              <a:t>Udøvere, der er i betragtning til OL-pladser</a:t>
            </a:r>
            <a:endParaRPr lang="da-DK" sz="1800" dirty="0">
              <a:effectLst/>
              <a:latin typeface="Calibri" panose="020F0502020204030204" pitchFamily="34" charset="0"/>
              <a:ea typeface="Calibri" panose="020F0502020204030204" pitchFamily="34" charset="0"/>
            </a:endParaRPr>
          </a:p>
          <a:p>
            <a:pPr marL="342900" indent="-342900">
              <a:buFont typeface="+mj-lt"/>
              <a:buAutoNum type="arabicPeriod"/>
            </a:pPr>
            <a:endParaRPr lang="da-DK" sz="1800" dirty="0">
              <a:effectLst/>
              <a:latin typeface="Calibri" panose="020F0502020204030204" pitchFamily="34" charset="0"/>
              <a:ea typeface="Calibri" panose="020F0502020204030204" pitchFamily="34" charset="0"/>
            </a:endParaRPr>
          </a:p>
          <a:p>
            <a:pPr marL="342900" indent="-342900">
              <a:buFont typeface="+mj-lt"/>
              <a:buAutoNum type="arabicPeriod"/>
            </a:pPr>
            <a:r>
              <a:rPr lang="da-DK" sz="1800" dirty="0">
                <a:effectLst/>
                <a:latin typeface="Verdana" panose="020B0604030504040204" pitchFamily="34" charset="0"/>
                <a:ea typeface="Times New Roman" panose="02020603050405020304" pitchFamily="18" charset="0"/>
              </a:rPr>
              <a:t>Støtte til deltagelse i internationale mesterskaber</a:t>
            </a:r>
            <a:endParaRPr lang="da-DK" sz="1800" dirty="0">
              <a:effectLst/>
              <a:latin typeface="Calibri" panose="020F0502020204030204" pitchFamily="34" charset="0"/>
              <a:ea typeface="Calibri" panose="020F0502020204030204" pitchFamily="34" charset="0"/>
            </a:endParaRPr>
          </a:p>
          <a:p>
            <a:endParaRPr lang="da-DK" dirty="0"/>
          </a:p>
          <a:p>
            <a:pPr marL="0" indent="0">
              <a:buNone/>
            </a:pPr>
            <a:r>
              <a:rPr lang="da-DK" dirty="0"/>
              <a:t>Herudover er der andre puljer, som også kan søges.</a:t>
            </a:r>
          </a:p>
        </p:txBody>
      </p:sp>
    </p:spTree>
    <p:extLst>
      <p:ext uri="{BB962C8B-B14F-4D97-AF65-F5344CB8AC3E}">
        <p14:creationId xmlns:p14="http://schemas.microsoft.com/office/powerpoint/2010/main" val="2669003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5DFF19-66E0-E046-57A3-1334BA20F288}"/>
              </a:ext>
            </a:extLst>
          </p:cNvPr>
          <p:cNvSpPr>
            <a:spLocks noGrp="1"/>
          </p:cNvSpPr>
          <p:nvPr>
            <p:ph type="title"/>
          </p:nvPr>
        </p:nvSpPr>
        <p:spPr/>
        <p:txBody>
          <a:bodyPr/>
          <a:lstStyle/>
          <a:p>
            <a:r>
              <a:rPr lang="da-DK" dirty="0"/>
              <a:t>Workshop 1 – 12. december</a:t>
            </a:r>
          </a:p>
        </p:txBody>
      </p:sp>
      <p:sp>
        <p:nvSpPr>
          <p:cNvPr id="3" name="Pladsholder til indhold 2">
            <a:extLst>
              <a:ext uri="{FF2B5EF4-FFF2-40B4-BE49-F238E27FC236}">
                <a16:creationId xmlns:a16="http://schemas.microsoft.com/office/drawing/2014/main" id="{C84AF157-63E4-FC49-FCA3-423D7CF0CF80}"/>
              </a:ext>
            </a:extLst>
          </p:cNvPr>
          <p:cNvSpPr>
            <a:spLocks noGrp="1"/>
          </p:cNvSpPr>
          <p:nvPr>
            <p:ph idx="1"/>
          </p:nvPr>
        </p:nvSpPr>
        <p:spPr>
          <a:xfrm>
            <a:off x="1251678" y="1288473"/>
            <a:ext cx="10178322" cy="5569527"/>
          </a:xfrm>
        </p:spPr>
        <p:txBody>
          <a:bodyPr>
            <a:normAutofit fontScale="92500" lnSpcReduction="10000"/>
          </a:bodyPr>
          <a:lstStyle/>
          <a:p>
            <a:r>
              <a:rPr lang="da-DK" b="1" dirty="0"/>
              <a:t>Dagsorden</a:t>
            </a:r>
          </a:p>
          <a:p>
            <a:pPr lvl="1"/>
            <a:r>
              <a:rPr lang="da-DK" dirty="0"/>
              <a:t>Hvad vil vi gerne stå med, når vi er færdige </a:t>
            </a:r>
          </a:p>
          <a:p>
            <a:pPr marL="914400" lvl="2" indent="0">
              <a:buNone/>
            </a:pPr>
            <a:r>
              <a:rPr lang="da-DK" dirty="0"/>
              <a:t>Eksempler</a:t>
            </a:r>
          </a:p>
          <a:p>
            <a:pPr lvl="2"/>
            <a:r>
              <a:rPr lang="da-DK" dirty="0"/>
              <a:t>Overblik over atletens rejse – hvornår sker hvad?</a:t>
            </a:r>
          </a:p>
          <a:p>
            <a:pPr lvl="3"/>
            <a:r>
              <a:rPr lang="da-DK" dirty="0"/>
              <a:t>fx hvilke områder har vi brug for skabeloner ex hvad bruger du dine 168 timer til?</a:t>
            </a:r>
          </a:p>
          <a:p>
            <a:pPr lvl="3"/>
            <a:r>
              <a:rPr lang="da-DK" dirty="0"/>
              <a:t>Hvornår arbejder vi systematisk med personlige udviklingsplaner?</a:t>
            </a:r>
          </a:p>
          <a:p>
            <a:pPr lvl="3"/>
            <a:r>
              <a:rPr lang="da-DK" dirty="0"/>
              <a:t>Årshjul for hvornår gør vi hvad i forhold til atleterne</a:t>
            </a:r>
          </a:p>
          <a:p>
            <a:pPr lvl="3"/>
            <a:r>
              <a:rPr lang="da-DK" dirty="0"/>
              <a:t>Hvornår arbejder vi med struktureret fysisk træning?</a:t>
            </a:r>
          </a:p>
          <a:p>
            <a:pPr lvl="3"/>
            <a:r>
              <a:rPr lang="da-DK" dirty="0"/>
              <a:t>Hvornår indgår kost og ernæring i ”træningen”?</a:t>
            </a:r>
          </a:p>
          <a:p>
            <a:pPr lvl="3"/>
            <a:r>
              <a:rPr lang="da-DK" dirty="0"/>
              <a:t>Hvornår arbejdes systematisk med den mentale del?</a:t>
            </a:r>
          </a:p>
          <a:p>
            <a:pPr lvl="3"/>
            <a:r>
              <a:rPr lang="da-DK" dirty="0"/>
              <a:t>Hvordan udvikler træningsmængden sig over tid – og hvordan er fordelingen mellem fysisk, taktisk og teknisk?</a:t>
            </a:r>
          </a:p>
          <a:p>
            <a:pPr lvl="3"/>
            <a:r>
              <a:rPr lang="da-DK" dirty="0"/>
              <a:t>Konkurrencer i DK, udlandet?</a:t>
            </a:r>
          </a:p>
          <a:p>
            <a:pPr lvl="3"/>
            <a:r>
              <a:rPr lang="da-DK" dirty="0"/>
              <a:t>Træningslejre i DK og i udlandet?</a:t>
            </a:r>
          </a:p>
          <a:p>
            <a:pPr lvl="3"/>
            <a:r>
              <a:rPr lang="da-DK" dirty="0"/>
              <a:t>Guide til forældre, udøver – hjælp jeg er blevet landsholdsfægter?</a:t>
            </a:r>
          </a:p>
          <a:p>
            <a:pPr lvl="3"/>
            <a:r>
              <a:rPr lang="da-DK" dirty="0"/>
              <a:t>Frem og tilbage mellem miljøerne – den der ikke vil lige nu, måske senere – den der er i miljøet, får andre interesserer, bevares i miljøet</a:t>
            </a:r>
          </a:p>
          <a:p>
            <a:pPr lvl="3"/>
            <a:endParaRPr lang="da-DK" dirty="0"/>
          </a:p>
          <a:p>
            <a:pPr lvl="2"/>
            <a:r>
              <a:rPr lang="da-DK" dirty="0"/>
              <a:t>Arbejde med mål (resultatmål, præstationsmål og procesmål)</a:t>
            </a:r>
          </a:p>
          <a:p>
            <a:pPr marL="914400" lvl="2" indent="0">
              <a:buNone/>
            </a:pPr>
            <a:endParaRPr lang="da-DK" dirty="0"/>
          </a:p>
        </p:txBody>
      </p:sp>
    </p:spTree>
    <p:extLst>
      <p:ext uri="{BB962C8B-B14F-4D97-AF65-F5344CB8AC3E}">
        <p14:creationId xmlns:p14="http://schemas.microsoft.com/office/powerpoint/2010/main" val="3095006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207FDB-CF54-75E8-289C-1D5B54A404EB}"/>
              </a:ext>
            </a:extLst>
          </p:cNvPr>
          <p:cNvSpPr>
            <a:spLocks noGrp="1"/>
          </p:cNvSpPr>
          <p:nvPr>
            <p:ph type="title"/>
          </p:nvPr>
        </p:nvSpPr>
        <p:spPr>
          <a:xfrm>
            <a:off x="1210117" y="112227"/>
            <a:ext cx="10178322" cy="1492132"/>
          </a:xfrm>
        </p:spPr>
        <p:txBody>
          <a:bodyPr>
            <a:normAutofit/>
          </a:bodyPr>
          <a:lstStyle/>
          <a:p>
            <a:r>
              <a:rPr lang="da-DK" dirty="0"/>
              <a:t>Atletens rejse – fyldt med transitioner</a:t>
            </a:r>
          </a:p>
        </p:txBody>
      </p:sp>
      <p:sp>
        <p:nvSpPr>
          <p:cNvPr id="4" name="Line 2">
            <a:extLst>
              <a:ext uri="{FF2B5EF4-FFF2-40B4-BE49-F238E27FC236}">
                <a16:creationId xmlns:a16="http://schemas.microsoft.com/office/drawing/2014/main" id="{992D7F3E-2EFF-4602-0561-C454CB649ACC}"/>
              </a:ext>
            </a:extLst>
          </p:cNvPr>
          <p:cNvSpPr>
            <a:spLocks noChangeShapeType="1"/>
          </p:cNvSpPr>
          <p:nvPr/>
        </p:nvSpPr>
        <p:spPr bwMode="auto">
          <a:xfrm flipV="1">
            <a:off x="3209065" y="1700213"/>
            <a:ext cx="5976938" cy="3816350"/>
          </a:xfrm>
          <a:prstGeom prst="line">
            <a:avLst/>
          </a:prstGeom>
          <a:noFill/>
          <a:ln w="25400">
            <a:solidFill>
              <a:srgbClr val="FF0000"/>
            </a:solidFill>
            <a:prstDash val="sysDot"/>
            <a:round/>
            <a:headEnd/>
            <a:tailEnd/>
          </a:ln>
        </p:spPr>
        <p:txBody>
          <a:bodyPr/>
          <a:lstStyle/>
          <a:p>
            <a:endParaRPr lang="da-DK" dirty="0"/>
          </a:p>
        </p:txBody>
      </p:sp>
      <p:pic>
        <p:nvPicPr>
          <p:cNvPr id="5" name="Picture 4" descr="MCj00787940000[1]">
            <a:extLst>
              <a:ext uri="{FF2B5EF4-FFF2-40B4-BE49-F238E27FC236}">
                <a16:creationId xmlns:a16="http://schemas.microsoft.com/office/drawing/2014/main" id="{7C25C416-8698-FB85-65B1-ED8CC3AFE72E}"/>
              </a:ext>
            </a:extLst>
          </p:cNvPr>
          <p:cNvPicPr>
            <a:picLocks noChangeAspect="1" noChangeArrowheads="1"/>
          </p:cNvPicPr>
          <p:nvPr/>
        </p:nvPicPr>
        <p:blipFill>
          <a:blip r:embed="rId2" cstate="print"/>
          <a:srcRect/>
          <a:stretch>
            <a:fillRect/>
          </a:stretch>
        </p:blipFill>
        <p:spPr bwMode="auto">
          <a:xfrm>
            <a:off x="5298215" y="3644900"/>
            <a:ext cx="633413" cy="936625"/>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grpSp>
        <p:nvGrpSpPr>
          <p:cNvPr id="6" name="Group 5">
            <a:extLst>
              <a:ext uri="{FF2B5EF4-FFF2-40B4-BE49-F238E27FC236}">
                <a16:creationId xmlns:a16="http://schemas.microsoft.com/office/drawing/2014/main" id="{ED72FDB1-3502-ADD4-168B-75EFB0EFE9F1}"/>
              </a:ext>
            </a:extLst>
          </p:cNvPr>
          <p:cNvGrpSpPr>
            <a:grpSpLocks/>
          </p:cNvGrpSpPr>
          <p:nvPr/>
        </p:nvGrpSpPr>
        <p:grpSpPr bwMode="auto">
          <a:xfrm>
            <a:off x="2274028" y="5445125"/>
            <a:ext cx="1008062" cy="792163"/>
            <a:chOff x="1056" y="2304"/>
            <a:chExt cx="1113" cy="807"/>
          </a:xfrm>
        </p:grpSpPr>
        <p:pic>
          <p:nvPicPr>
            <p:cNvPr id="7" name="Picture 6" descr="amvictor">
              <a:extLst>
                <a:ext uri="{FF2B5EF4-FFF2-40B4-BE49-F238E27FC236}">
                  <a16:creationId xmlns:a16="http://schemas.microsoft.com/office/drawing/2014/main" id="{3CB48672-C131-BA0B-413A-38FCCD323659}"/>
                </a:ext>
              </a:extLst>
            </p:cNvPr>
            <p:cNvPicPr>
              <a:picLocks noChangeAspect="1" noChangeArrowheads="1"/>
            </p:cNvPicPr>
            <p:nvPr/>
          </p:nvPicPr>
          <p:blipFill>
            <a:blip r:embed="rId3" cstate="print"/>
            <a:srcRect/>
            <a:stretch>
              <a:fillRect/>
            </a:stretch>
          </p:blipFill>
          <p:spPr bwMode="auto">
            <a:xfrm>
              <a:off x="1488" y="2304"/>
              <a:ext cx="345" cy="4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8" name="Picture 7" descr="amvictor">
              <a:extLst>
                <a:ext uri="{FF2B5EF4-FFF2-40B4-BE49-F238E27FC236}">
                  <a16:creationId xmlns:a16="http://schemas.microsoft.com/office/drawing/2014/main" id="{6692157A-80C7-C380-FAE5-C88F04B3E00C}"/>
                </a:ext>
              </a:extLst>
            </p:cNvPr>
            <p:cNvPicPr>
              <a:picLocks noChangeAspect="1" noChangeArrowheads="1"/>
            </p:cNvPicPr>
            <p:nvPr/>
          </p:nvPicPr>
          <p:blipFill>
            <a:blip r:embed="rId3" cstate="print"/>
            <a:srcRect/>
            <a:stretch>
              <a:fillRect/>
            </a:stretch>
          </p:blipFill>
          <p:spPr bwMode="auto">
            <a:xfrm>
              <a:off x="1584" y="2400"/>
              <a:ext cx="345" cy="4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9" name="Picture 8" descr="amvictor">
              <a:extLst>
                <a:ext uri="{FF2B5EF4-FFF2-40B4-BE49-F238E27FC236}">
                  <a16:creationId xmlns:a16="http://schemas.microsoft.com/office/drawing/2014/main" id="{AF68721B-BA03-FB5E-2C3A-DB37EFA8D92B}"/>
                </a:ext>
              </a:extLst>
            </p:cNvPr>
            <p:cNvPicPr>
              <a:picLocks noChangeAspect="1" noChangeArrowheads="1"/>
            </p:cNvPicPr>
            <p:nvPr/>
          </p:nvPicPr>
          <p:blipFill>
            <a:blip r:embed="rId3" cstate="print"/>
            <a:srcRect/>
            <a:stretch>
              <a:fillRect/>
            </a:stretch>
          </p:blipFill>
          <p:spPr bwMode="auto">
            <a:xfrm>
              <a:off x="1824" y="2304"/>
              <a:ext cx="345" cy="4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0" name="Picture 9" descr="amvictor">
              <a:extLst>
                <a:ext uri="{FF2B5EF4-FFF2-40B4-BE49-F238E27FC236}">
                  <a16:creationId xmlns:a16="http://schemas.microsoft.com/office/drawing/2014/main" id="{E1FF0010-505D-93C2-2853-9CA73473FA9A}"/>
                </a:ext>
              </a:extLst>
            </p:cNvPr>
            <p:cNvPicPr>
              <a:picLocks noChangeAspect="1" noChangeArrowheads="1"/>
            </p:cNvPicPr>
            <p:nvPr/>
          </p:nvPicPr>
          <p:blipFill>
            <a:blip r:embed="rId3" cstate="print"/>
            <a:srcRect/>
            <a:stretch>
              <a:fillRect/>
            </a:stretch>
          </p:blipFill>
          <p:spPr bwMode="auto">
            <a:xfrm>
              <a:off x="1296" y="2688"/>
              <a:ext cx="345" cy="4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1" name="Picture 10" descr="amvictor">
              <a:extLst>
                <a:ext uri="{FF2B5EF4-FFF2-40B4-BE49-F238E27FC236}">
                  <a16:creationId xmlns:a16="http://schemas.microsoft.com/office/drawing/2014/main" id="{16E0DC5B-289D-D742-AF42-7B32761707F2}"/>
                </a:ext>
              </a:extLst>
            </p:cNvPr>
            <p:cNvPicPr>
              <a:picLocks noChangeAspect="1" noChangeArrowheads="1"/>
            </p:cNvPicPr>
            <p:nvPr/>
          </p:nvPicPr>
          <p:blipFill>
            <a:blip r:embed="rId3" cstate="print"/>
            <a:srcRect/>
            <a:stretch>
              <a:fillRect/>
            </a:stretch>
          </p:blipFill>
          <p:spPr bwMode="auto">
            <a:xfrm>
              <a:off x="1056" y="2304"/>
              <a:ext cx="345" cy="42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grpSp>
      <p:pic>
        <p:nvPicPr>
          <p:cNvPr id="12" name="Picture 12" descr="MCj00788190000[1]">
            <a:extLst>
              <a:ext uri="{FF2B5EF4-FFF2-40B4-BE49-F238E27FC236}">
                <a16:creationId xmlns:a16="http://schemas.microsoft.com/office/drawing/2014/main" id="{3EABEFC0-90B9-01FD-3188-CF5E3EC86B80}"/>
              </a:ext>
            </a:extLst>
          </p:cNvPr>
          <p:cNvPicPr>
            <a:picLocks noChangeAspect="1" noChangeArrowheads="1"/>
          </p:cNvPicPr>
          <p:nvPr/>
        </p:nvPicPr>
        <p:blipFill>
          <a:blip r:embed="rId4" cstate="print"/>
          <a:srcRect/>
          <a:stretch>
            <a:fillRect/>
          </a:stretch>
        </p:blipFill>
        <p:spPr bwMode="auto">
          <a:xfrm>
            <a:off x="8754203" y="1052513"/>
            <a:ext cx="1008062" cy="81756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3" name="Picture 13" descr="MCj00787550000[1]">
            <a:extLst>
              <a:ext uri="{FF2B5EF4-FFF2-40B4-BE49-F238E27FC236}">
                <a16:creationId xmlns:a16="http://schemas.microsoft.com/office/drawing/2014/main" id="{A0A87202-0F64-9548-A482-D4696A0C61C0}"/>
              </a:ext>
            </a:extLst>
          </p:cNvPr>
          <p:cNvPicPr>
            <a:picLocks noChangeAspect="1" noChangeArrowheads="1"/>
          </p:cNvPicPr>
          <p:nvPr/>
        </p:nvPicPr>
        <p:blipFill>
          <a:blip r:embed="rId5" cstate="print"/>
          <a:srcRect/>
          <a:stretch>
            <a:fillRect/>
          </a:stretch>
        </p:blipFill>
        <p:spPr bwMode="auto">
          <a:xfrm>
            <a:off x="7457215" y="2060575"/>
            <a:ext cx="693738" cy="79216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pic>
        <p:nvPicPr>
          <p:cNvPr id="14" name="Picture 14" descr="MCj00788120000[1]">
            <a:extLst>
              <a:ext uri="{FF2B5EF4-FFF2-40B4-BE49-F238E27FC236}">
                <a16:creationId xmlns:a16="http://schemas.microsoft.com/office/drawing/2014/main" id="{B22E347A-0AAB-1FCC-73EB-2BDA8988A06B}"/>
              </a:ext>
            </a:extLst>
          </p:cNvPr>
          <p:cNvPicPr>
            <a:picLocks noChangeAspect="1" noChangeArrowheads="1"/>
          </p:cNvPicPr>
          <p:nvPr/>
        </p:nvPicPr>
        <p:blipFill>
          <a:blip r:embed="rId6" cstate="print"/>
          <a:srcRect/>
          <a:stretch>
            <a:fillRect/>
          </a:stretch>
        </p:blipFill>
        <p:spPr bwMode="auto">
          <a:xfrm>
            <a:off x="3858353" y="4221163"/>
            <a:ext cx="847725" cy="1008062"/>
          </a:xfrm>
          <a:prstGeom prst="rect">
            <a:avLst/>
          </a:prstGeom>
          <a:ln>
            <a:noFill/>
          </a:ln>
          <a:effectLst>
            <a:outerShdw blurRad="190500" algn="tl" rotWithShape="0">
              <a:srgbClr val="000000">
                <a:alpha val="70000"/>
              </a:srgbClr>
            </a:outerShdw>
          </a:effectLst>
        </p:spPr>
      </p:pic>
      <p:pic>
        <p:nvPicPr>
          <p:cNvPr id="15" name="Picture 15" descr="j0078625">
            <a:extLst>
              <a:ext uri="{FF2B5EF4-FFF2-40B4-BE49-F238E27FC236}">
                <a16:creationId xmlns:a16="http://schemas.microsoft.com/office/drawing/2014/main" id="{16EE1A40-E6E7-C82B-C4D7-6AC8560E935D}"/>
              </a:ext>
            </a:extLst>
          </p:cNvPr>
          <p:cNvPicPr>
            <a:picLocks noChangeAspect="1" noChangeArrowheads="1"/>
          </p:cNvPicPr>
          <p:nvPr/>
        </p:nvPicPr>
        <p:blipFill>
          <a:blip r:embed="rId7" cstate="print"/>
          <a:srcRect/>
          <a:stretch>
            <a:fillRect/>
          </a:stretch>
        </p:blipFill>
        <p:spPr bwMode="auto">
          <a:xfrm>
            <a:off x="6522178" y="2852738"/>
            <a:ext cx="260350" cy="792162"/>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18" name="Tekstfelt 17">
            <a:extLst>
              <a:ext uri="{FF2B5EF4-FFF2-40B4-BE49-F238E27FC236}">
                <a16:creationId xmlns:a16="http://schemas.microsoft.com/office/drawing/2014/main" id="{046AEDE8-970B-5788-128B-3D4F569D71FD}"/>
              </a:ext>
            </a:extLst>
          </p:cNvPr>
          <p:cNvSpPr txBox="1"/>
          <p:nvPr/>
        </p:nvSpPr>
        <p:spPr>
          <a:xfrm>
            <a:off x="2991284" y="5974593"/>
            <a:ext cx="3409516" cy="923330"/>
          </a:xfrm>
          <a:prstGeom prst="rect">
            <a:avLst/>
          </a:prstGeom>
          <a:noFill/>
        </p:spPr>
        <p:txBody>
          <a:bodyPr wrap="square">
            <a:spAutoFit/>
          </a:bodyPr>
          <a:lstStyle/>
          <a:p>
            <a:r>
              <a:rPr lang="da-DK" dirty="0"/>
              <a:t>6. klasse – stillingtagen omkring talentklasse, evt. flytte skole, evt. skifte klub, ansvarlig i klubben</a:t>
            </a:r>
            <a:endParaRPr lang="da-DK" sz="2400" dirty="0"/>
          </a:p>
        </p:txBody>
      </p:sp>
      <p:sp>
        <p:nvSpPr>
          <p:cNvPr id="19" name="Tekstfelt 18">
            <a:extLst>
              <a:ext uri="{FF2B5EF4-FFF2-40B4-BE49-F238E27FC236}">
                <a16:creationId xmlns:a16="http://schemas.microsoft.com/office/drawing/2014/main" id="{0D262355-22FD-5C65-C4AC-E95B9DC02193}"/>
              </a:ext>
            </a:extLst>
          </p:cNvPr>
          <p:cNvSpPr txBox="1"/>
          <p:nvPr/>
        </p:nvSpPr>
        <p:spPr>
          <a:xfrm>
            <a:off x="1011816" y="4613385"/>
            <a:ext cx="2411989" cy="923330"/>
          </a:xfrm>
          <a:prstGeom prst="rect">
            <a:avLst/>
          </a:prstGeom>
          <a:noFill/>
        </p:spPr>
        <p:txBody>
          <a:bodyPr wrap="square">
            <a:spAutoFit/>
          </a:bodyPr>
          <a:lstStyle/>
          <a:p>
            <a:r>
              <a:rPr lang="da-DK" dirty="0"/>
              <a:t>Talentklasse (nye kammerater, lærere, træningstider)</a:t>
            </a:r>
          </a:p>
        </p:txBody>
      </p:sp>
      <p:sp>
        <p:nvSpPr>
          <p:cNvPr id="20" name="Tekstfelt 19">
            <a:extLst>
              <a:ext uri="{FF2B5EF4-FFF2-40B4-BE49-F238E27FC236}">
                <a16:creationId xmlns:a16="http://schemas.microsoft.com/office/drawing/2014/main" id="{D7B0B6C4-D633-0133-97DD-8890F1ED2E0F}"/>
              </a:ext>
            </a:extLst>
          </p:cNvPr>
          <p:cNvSpPr txBox="1"/>
          <p:nvPr/>
        </p:nvSpPr>
        <p:spPr>
          <a:xfrm>
            <a:off x="4707083" y="4930308"/>
            <a:ext cx="3512128" cy="923330"/>
          </a:xfrm>
          <a:prstGeom prst="rect">
            <a:avLst/>
          </a:prstGeom>
          <a:noFill/>
        </p:spPr>
        <p:txBody>
          <a:bodyPr wrap="square">
            <a:spAutoFit/>
          </a:bodyPr>
          <a:lstStyle/>
          <a:p>
            <a:r>
              <a:rPr lang="da-DK" dirty="0"/>
              <a:t>Efterskole (formålet?, stigende antal træninger for nogle) – hvad med dem, der er tilbage? Udbrændthed.</a:t>
            </a:r>
          </a:p>
        </p:txBody>
      </p:sp>
      <p:sp>
        <p:nvSpPr>
          <p:cNvPr id="21" name="Tekstfelt 20">
            <a:extLst>
              <a:ext uri="{FF2B5EF4-FFF2-40B4-BE49-F238E27FC236}">
                <a16:creationId xmlns:a16="http://schemas.microsoft.com/office/drawing/2014/main" id="{1B83E0B8-A47A-B501-6855-556583FC7512}"/>
              </a:ext>
            </a:extLst>
          </p:cNvPr>
          <p:cNvSpPr txBox="1"/>
          <p:nvPr/>
        </p:nvSpPr>
        <p:spPr>
          <a:xfrm>
            <a:off x="1646957" y="3470385"/>
            <a:ext cx="3122469" cy="646331"/>
          </a:xfrm>
          <a:prstGeom prst="rect">
            <a:avLst/>
          </a:prstGeom>
          <a:noFill/>
        </p:spPr>
        <p:txBody>
          <a:bodyPr wrap="square">
            <a:spAutoFit/>
          </a:bodyPr>
          <a:lstStyle/>
          <a:p>
            <a:r>
              <a:rPr lang="da-DK" dirty="0"/>
              <a:t>Forbundsaktiviteter (fx mesterskaber i sommerferien!)</a:t>
            </a:r>
          </a:p>
        </p:txBody>
      </p:sp>
      <p:sp>
        <p:nvSpPr>
          <p:cNvPr id="22" name="Tekstfelt 21">
            <a:extLst>
              <a:ext uri="{FF2B5EF4-FFF2-40B4-BE49-F238E27FC236}">
                <a16:creationId xmlns:a16="http://schemas.microsoft.com/office/drawing/2014/main" id="{8E3C31EA-B078-5815-CAE5-78C9CE2E85EF}"/>
              </a:ext>
            </a:extLst>
          </p:cNvPr>
          <p:cNvSpPr txBox="1"/>
          <p:nvPr/>
        </p:nvSpPr>
        <p:spPr>
          <a:xfrm>
            <a:off x="6887875" y="3553513"/>
            <a:ext cx="4313525" cy="1200329"/>
          </a:xfrm>
          <a:prstGeom prst="rect">
            <a:avLst/>
          </a:prstGeom>
          <a:noFill/>
        </p:spPr>
        <p:txBody>
          <a:bodyPr wrap="square">
            <a:spAutoFit/>
          </a:bodyPr>
          <a:lstStyle/>
          <a:p>
            <a:r>
              <a:rPr lang="da-DK" dirty="0"/>
              <a:t>Ungdomsuddannelse (den vigtige start, øget præstationspres, ungdomsliv, hvad tænker andre, når jeg siger nej?, kæreste(r), antallet af timer på skole øges, evt. sportscollege)</a:t>
            </a:r>
          </a:p>
        </p:txBody>
      </p:sp>
      <p:sp>
        <p:nvSpPr>
          <p:cNvPr id="23" name="Tekstfelt 22">
            <a:extLst>
              <a:ext uri="{FF2B5EF4-FFF2-40B4-BE49-F238E27FC236}">
                <a16:creationId xmlns:a16="http://schemas.microsoft.com/office/drawing/2014/main" id="{8939A2D8-E679-CA37-7FEB-CE2FAE4F6771}"/>
              </a:ext>
            </a:extLst>
          </p:cNvPr>
          <p:cNvSpPr txBox="1"/>
          <p:nvPr/>
        </p:nvSpPr>
        <p:spPr>
          <a:xfrm>
            <a:off x="4430425" y="2945645"/>
            <a:ext cx="2411989" cy="369332"/>
          </a:xfrm>
          <a:prstGeom prst="rect">
            <a:avLst/>
          </a:prstGeom>
          <a:noFill/>
        </p:spPr>
        <p:txBody>
          <a:bodyPr wrap="square">
            <a:spAutoFit/>
          </a:bodyPr>
          <a:lstStyle/>
          <a:p>
            <a:r>
              <a:rPr lang="da-DK" dirty="0"/>
              <a:t>Job (studiejob)</a:t>
            </a:r>
          </a:p>
        </p:txBody>
      </p:sp>
      <p:sp>
        <p:nvSpPr>
          <p:cNvPr id="24" name="Tekstfelt 23">
            <a:extLst>
              <a:ext uri="{FF2B5EF4-FFF2-40B4-BE49-F238E27FC236}">
                <a16:creationId xmlns:a16="http://schemas.microsoft.com/office/drawing/2014/main" id="{D3C21A6E-512B-ED5C-05BE-EF46E0E4E1C6}"/>
              </a:ext>
            </a:extLst>
          </p:cNvPr>
          <p:cNvSpPr txBox="1"/>
          <p:nvPr/>
        </p:nvSpPr>
        <p:spPr>
          <a:xfrm>
            <a:off x="8269866" y="2727435"/>
            <a:ext cx="2822430" cy="646331"/>
          </a:xfrm>
          <a:prstGeom prst="rect">
            <a:avLst/>
          </a:prstGeom>
          <a:noFill/>
        </p:spPr>
        <p:txBody>
          <a:bodyPr wrap="square">
            <a:spAutoFit/>
          </a:bodyPr>
          <a:lstStyle/>
          <a:p>
            <a:r>
              <a:rPr lang="da-DK" dirty="0"/>
              <a:t>Ungdom til senior (måske fra ”stjerne til vandbærer”)</a:t>
            </a:r>
          </a:p>
        </p:txBody>
      </p:sp>
      <p:sp>
        <p:nvSpPr>
          <p:cNvPr id="25" name="Tekstfelt 24">
            <a:extLst>
              <a:ext uri="{FF2B5EF4-FFF2-40B4-BE49-F238E27FC236}">
                <a16:creationId xmlns:a16="http://schemas.microsoft.com/office/drawing/2014/main" id="{2D163ABA-6FE1-6CB9-31BA-FAF1EE3C5796}"/>
              </a:ext>
            </a:extLst>
          </p:cNvPr>
          <p:cNvSpPr txBox="1"/>
          <p:nvPr/>
        </p:nvSpPr>
        <p:spPr>
          <a:xfrm>
            <a:off x="5526666" y="2239063"/>
            <a:ext cx="2411989" cy="369332"/>
          </a:xfrm>
          <a:prstGeom prst="rect">
            <a:avLst/>
          </a:prstGeom>
          <a:noFill/>
        </p:spPr>
        <p:txBody>
          <a:bodyPr wrap="square">
            <a:spAutoFit/>
          </a:bodyPr>
          <a:lstStyle/>
          <a:p>
            <a:r>
              <a:rPr lang="da-DK" dirty="0"/>
              <a:t>Sabbatår eller to?</a:t>
            </a:r>
          </a:p>
        </p:txBody>
      </p:sp>
      <p:sp>
        <p:nvSpPr>
          <p:cNvPr id="26" name="Tekstfelt 25">
            <a:extLst>
              <a:ext uri="{FF2B5EF4-FFF2-40B4-BE49-F238E27FC236}">
                <a16:creationId xmlns:a16="http://schemas.microsoft.com/office/drawing/2014/main" id="{2CA1AC7D-BA4C-8024-6498-E12A4D3CDAF2}"/>
              </a:ext>
            </a:extLst>
          </p:cNvPr>
          <p:cNvSpPr txBox="1"/>
          <p:nvPr/>
        </p:nvSpPr>
        <p:spPr>
          <a:xfrm>
            <a:off x="6700839" y="1033717"/>
            <a:ext cx="2411989" cy="646331"/>
          </a:xfrm>
          <a:prstGeom prst="rect">
            <a:avLst/>
          </a:prstGeom>
          <a:noFill/>
        </p:spPr>
        <p:txBody>
          <a:bodyPr wrap="square">
            <a:spAutoFit/>
          </a:bodyPr>
          <a:lstStyle/>
          <a:p>
            <a:r>
              <a:rPr lang="da-DK" dirty="0"/>
              <a:t>Job/Videregående uddannelse</a:t>
            </a:r>
          </a:p>
        </p:txBody>
      </p:sp>
      <p:sp>
        <p:nvSpPr>
          <p:cNvPr id="27" name="Tekstfelt 26">
            <a:extLst>
              <a:ext uri="{FF2B5EF4-FFF2-40B4-BE49-F238E27FC236}">
                <a16:creationId xmlns:a16="http://schemas.microsoft.com/office/drawing/2014/main" id="{D6159550-ABE5-5C81-060D-1630011901CF}"/>
              </a:ext>
            </a:extLst>
          </p:cNvPr>
          <p:cNvSpPr txBox="1"/>
          <p:nvPr/>
        </p:nvSpPr>
        <p:spPr>
          <a:xfrm>
            <a:off x="9054380" y="1916944"/>
            <a:ext cx="2411989" cy="369332"/>
          </a:xfrm>
          <a:prstGeom prst="rect">
            <a:avLst/>
          </a:prstGeom>
          <a:noFill/>
        </p:spPr>
        <p:txBody>
          <a:bodyPr wrap="square">
            <a:spAutoFit/>
          </a:bodyPr>
          <a:lstStyle/>
          <a:p>
            <a:r>
              <a:rPr lang="da-DK" dirty="0"/>
              <a:t>Egen bolig</a:t>
            </a:r>
          </a:p>
        </p:txBody>
      </p:sp>
    </p:spTree>
    <p:extLst>
      <p:ext uri="{BB962C8B-B14F-4D97-AF65-F5344CB8AC3E}">
        <p14:creationId xmlns:p14="http://schemas.microsoft.com/office/powerpoint/2010/main" val="1454720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19C546-2CFC-8C26-F3EB-B0FC9292A715}"/>
              </a:ext>
            </a:extLst>
          </p:cNvPr>
          <p:cNvSpPr>
            <a:spLocks noGrp="1"/>
          </p:cNvSpPr>
          <p:nvPr>
            <p:ph type="title"/>
          </p:nvPr>
        </p:nvSpPr>
        <p:spPr/>
        <p:txBody>
          <a:bodyPr/>
          <a:lstStyle/>
          <a:p>
            <a:r>
              <a:rPr lang="da-DK" dirty="0"/>
              <a:t>Atletens rejse - påvirkninger</a:t>
            </a:r>
          </a:p>
        </p:txBody>
      </p:sp>
      <p:sp>
        <p:nvSpPr>
          <p:cNvPr id="6" name="Pladsholder til tekst 5">
            <a:extLst>
              <a:ext uri="{FF2B5EF4-FFF2-40B4-BE49-F238E27FC236}">
                <a16:creationId xmlns:a16="http://schemas.microsoft.com/office/drawing/2014/main" id="{6422DA6B-E1ED-AEB0-20BE-9CCD204F6779}"/>
              </a:ext>
            </a:extLst>
          </p:cNvPr>
          <p:cNvSpPr>
            <a:spLocks noGrp="1"/>
          </p:cNvSpPr>
          <p:nvPr>
            <p:ph type="body" idx="1"/>
          </p:nvPr>
        </p:nvSpPr>
        <p:spPr/>
        <p:txBody>
          <a:bodyPr/>
          <a:lstStyle/>
          <a:p>
            <a:r>
              <a:rPr lang="da-DK" dirty="0"/>
              <a:t>Atletens rejse</a:t>
            </a:r>
          </a:p>
        </p:txBody>
      </p:sp>
      <p:sp>
        <p:nvSpPr>
          <p:cNvPr id="3" name="Pladsholder til indhold 2">
            <a:extLst>
              <a:ext uri="{FF2B5EF4-FFF2-40B4-BE49-F238E27FC236}">
                <a16:creationId xmlns:a16="http://schemas.microsoft.com/office/drawing/2014/main" id="{345DBCEE-2CA3-F936-2C5E-FA22C7BEDFE8}"/>
              </a:ext>
            </a:extLst>
          </p:cNvPr>
          <p:cNvSpPr>
            <a:spLocks noGrp="1"/>
          </p:cNvSpPr>
          <p:nvPr>
            <p:ph sz="half" idx="2"/>
          </p:nvPr>
        </p:nvSpPr>
        <p:spPr>
          <a:xfrm>
            <a:off x="1257300" y="2909102"/>
            <a:ext cx="3373066" cy="2996398"/>
          </a:xfrm>
        </p:spPr>
        <p:txBody>
          <a:bodyPr>
            <a:normAutofit fontScale="47500" lnSpcReduction="20000"/>
          </a:bodyPr>
          <a:lstStyle/>
          <a:p>
            <a:r>
              <a:rPr lang="da-DK" dirty="0"/>
              <a:t>6. klasse – stillingtagen omkring talentklasse, evt. flytte skole, evt. skifte klub</a:t>
            </a:r>
            <a:endParaRPr lang="da-DK" sz="2600" dirty="0"/>
          </a:p>
          <a:p>
            <a:r>
              <a:rPr lang="da-DK" dirty="0"/>
              <a:t>Talentklasse (nye kammerater, lærere)</a:t>
            </a:r>
          </a:p>
          <a:p>
            <a:r>
              <a:rPr lang="da-DK" dirty="0"/>
              <a:t>Efterskole (formålet?, stigende antal træninger for nogle) – hvad med dem, der er tilbage? Udbrændthed.</a:t>
            </a:r>
          </a:p>
          <a:p>
            <a:r>
              <a:rPr lang="da-DK" dirty="0"/>
              <a:t>Forbundsaktiviteter (fx mesterskaber i sommerferien!)</a:t>
            </a:r>
          </a:p>
          <a:p>
            <a:r>
              <a:rPr lang="da-DK" dirty="0"/>
              <a:t>Ungdomsuddannelse (den vigtige start, øget præstationspres, ungdomsliv, hvad tænker andre, når jeg siger nej?, kæreste(r), antallet af timer på skole øges, evt. sportskollege)</a:t>
            </a:r>
          </a:p>
          <a:p>
            <a:r>
              <a:rPr lang="da-DK" dirty="0"/>
              <a:t>Job (studiejob)</a:t>
            </a:r>
          </a:p>
          <a:p>
            <a:r>
              <a:rPr lang="da-DK" dirty="0"/>
              <a:t>Sabbatår eller to?</a:t>
            </a:r>
          </a:p>
          <a:p>
            <a:r>
              <a:rPr lang="da-DK" dirty="0"/>
              <a:t>Ungdom til senior (måske fra ”stjerne til vandbærer”)</a:t>
            </a:r>
          </a:p>
          <a:p>
            <a:r>
              <a:rPr lang="da-DK" dirty="0"/>
              <a:t>Job/Videregående uddannelse</a:t>
            </a:r>
          </a:p>
          <a:p>
            <a:r>
              <a:rPr lang="da-DK" dirty="0"/>
              <a:t>Egen bolig</a:t>
            </a:r>
          </a:p>
          <a:p>
            <a:endParaRPr lang="da-DK" dirty="0"/>
          </a:p>
        </p:txBody>
      </p:sp>
      <p:sp>
        <p:nvSpPr>
          <p:cNvPr id="7" name="Pladsholder til tekst 6">
            <a:extLst>
              <a:ext uri="{FF2B5EF4-FFF2-40B4-BE49-F238E27FC236}">
                <a16:creationId xmlns:a16="http://schemas.microsoft.com/office/drawing/2014/main" id="{9897DA90-2F9F-A1CD-5A04-52237C263853}"/>
              </a:ext>
            </a:extLst>
          </p:cNvPr>
          <p:cNvSpPr>
            <a:spLocks noGrp="1"/>
          </p:cNvSpPr>
          <p:nvPr>
            <p:ph type="body" sz="quarter" idx="3"/>
          </p:nvPr>
        </p:nvSpPr>
        <p:spPr/>
        <p:txBody>
          <a:bodyPr/>
          <a:lstStyle/>
          <a:p>
            <a:r>
              <a:rPr lang="da-DK" dirty="0"/>
              <a:t>Påvirkninger</a:t>
            </a:r>
          </a:p>
        </p:txBody>
      </p:sp>
      <p:sp>
        <p:nvSpPr>
          <p:cNvPr id="8" name="Pladsholder til indhold 7">
            <a:extLst>
              <a:ext uri="{FF2B5EF4-FFF2-40B4-BE49-F238E27FC236}">
                <a16:creationId xmlns:a16="http://schemas.microsoft.com/office/drawing/2014/main" id="{054073AE-21FB-CDA6-E36B-697B51077268}"/>
              </a:ext>
            </a:extLst>
          </p:cNvPr>
          <p:cNvSpPr>
            <a:spLocks noGrp="1"/>
          </p:cNvSpPr>
          <p:nvPr>
            <p:ph sz="quarter" idx="4"/>
          </p:nvPr>
        </p:nvSpPr>
        <p:spPr>
          <a:xfrm>
            <a:off x="6633864" y="2909102"/>
            <a:ext cx="5029600" cy="3438196"/>
          </a:xfrm>
          <a:solidFill>
            <a:schemeClr val="accent1"/>
          </a:solidFill>
        </p:spPr>
        <p:txBody>
          <a:bodyPr>
            <a:normAutofit fontScale="47500" lnSpcReduction="20000"/>
          </a:bodyPr>
          <a:lstStyle/>
          <a:p>
            <a:pPr marL="285750" indent="-285750">
              <a:buFont typeface="Arial" panose="020B0604020202020204" pitchFamily="34" charset="0"/>
              <a:buChar char="•"/>
            </a:pPr>
            <a:r>
              <a:rPr lang="da-DK" sz="3800" dirty="0">
                <a:solidFill>
                  <a:schemeClr val="bg1"/>
                </a:solidFill>
              </a:rPr>
              <a:t>Træningsplan (hvad bruger du dine 168 timer til? - hvem har ansvaret for træningsplanen?, skader, kost (støtteapparat) mv.</a:t>
            </a:r>
          </a:p>
          <a:p>
            <a:pPr marL="285750" indent="-285750">
              <a:buFont typeface="Arial" panose="020B0604020202020204" pitchFamily="34" charset="0"/>
              <a:buChar char="•"/>
            </a:pPr>
            <a:r>
              <a:rPr lang="da-DK" sz="3800" dirty="0">
                <a:solidFill>
                  <a:schemeClr val="bg1"/>
                </a:solidFill>
              </a:rPr>
              <a:t>Konkurrenceformer </a:t>
            </a:r>
          </a:p>
          <a:p>
            <a:pPr marL="285750" indent="-285750">
              <a:buFont typeface="Arial" panose="020B0604020202020204" pitchFamily="34" charset="0"/>
              <a:buChar char="•"/>
            </a:pPr>
            <a:r>
              <a:rPr lang="da-DK" sz="3800" dirty="0">
                <a:solidFill>
                  <a:schemeClr val="bg1"/>
                </a:solidFill>
              </a:rPr>
              <a:t>Møder flere forskellige trænere (klub/forbund), stigende krav, øget træningsmængde</a:t>
            </a:r>
          </a:p>
          <a:p>
            <a:pPr marL="285750" indent="-285750">
              <a:buFont typeface="Arial" panose="020B0604020202020204" pitchFamily="34" charset="0"/>
              <a:buChar char="•"/>
            </a:pPr>
            <a:r>
              <a:rPr lang="da-DK" sz="3800" dirty="0">
                <a:solidFill>
                  <a:schemeClr val="bg1"/>
                </a:solidFill>
              </a:rPr>
              <a:t>Mentale - modgang - medgang</a:t>
            </a:r>
          </a:p>
          <a:p>
            <a:pPr marL="285750" indent="-285750">
              <a:buFont typeface="Arial" panose="020B0604020202020204" pitchFamily="34" charset="0"/>
              <a:buChar char="•"/>
            </a:pPr>
            <a:r>
              <a:rPr lang="da-DK" sz="3800" dirty="0">
                <a:solidFill>
                  <a:schemeClr val="bg1"/>
                </a:solidFill>
              </a:rPr>
              <a:t>Forældrepres/opbakning</a:t>
            </a:r>
          </a:p>
          <a:p>
            <a:pPr marL="285750" indent="-285750">
              <a:buFont typeface="Arial" panose="020B0604020202020204" pitchFamily="34" charset="0"/>
              <a:buChar char="•"/>
            </a:pPr>
            <a:r>
              <a:rPr lang="da-DK" sz="3800" dirty="0">
                <a:solidFill>
                  <a:schemeClr val="bg1"/>
                </a:solidFill>
              </a:rPr>
              <a:t>Trænerpres/opbakning</a:t>
            </a:r>
          </a:p>
          <a:p>
            <a:pPr marL="285750" indent="-285750">
              <a:buFont typeface="Arial" panose="020B0604020202020204" pitchFamily="34" charset="0"/>
              <a:buChar char="•"/>
            </a:pPr>
            <a:r>
              <a:rPr lang="da-DK" sz="3800" dirty="0">
                <a:solidFill>
                  <a:schemeClr val="bg1"/>
                </a:solidFill>
              </a:rPr>
              <a:t>Prioriteringer (til- og fravalg)</a:t>
            </a:r>
          </a:p>
          <a:p>
            <a:pPr marL="285750" indent="-285750">
              <a:buFont typeface="Arial" panose="020B0604020202020204" pitchFamily="34" charset="0"/>
              <a:buChar char="•"/>
            </a:pPr>
            <a:r>
              <a:rPr lang="da-DK" sz="3800" dirty="0">
                <a:solidFill>
                  <a:schemeClr val="bg1"/>
                </a:solidFill>
              </a:rPr>
              <a:t>Økonomi (stigende egenbetaling i flere idrætter)</a:t>
            </a:r>
          </a:p>
          <a:p>
            <a:endParaRPr lang="da-DK" dirty="0">
              <a:solidFill>
                <a:schemeClr val="tx1"/>
              </a:solidFill>
            </a:endParaRPr>
          </a:p>
        </p:txBody>
      </p:sp>
      <p:sp>
        <p:nvSpPr>
          <p:cNvPr id="4" name="Tekstfelt 3">
            <a:extLst>
              <a:ext uri="{FF2B5EF4-FFF2-40B4-BE49-F238E27FC236}">
                <a16:creationId xmlns:a16="http://schemas.microsoft.com/office/drawing/2014/main" id="{22E118E4-08C9-46C4-CAA0-D3470366FFF6}"/>
              </a:ext>
            </a:extLst>
          </p:cNvPr>
          <p:cNvSpPr txBox="1"/>
          <p:nvPr/>
        </p:nvSpPr>
        <p:spPr>
          <a:xfrm>
            <a:off x="904005" y="6488668"/>
            <a:ext cx="11149444" cy="369332"/>
          </a:xfrm>
          <a:prstGeom prst="rect">
            <a:avLst/>
          </a:prstGeom>
          <a:noFill/>
        </p:spPr>
        <p:txBody>
          <a:bodyPr wrap="square" rtlCol="0">
            <a:spAutoFit/>
          </a:bodyPr>
          <a:lstStyle/>
          <a:p>
            <a:r>
              <a:rPr lang="da-DK" dirty="0"/>
              <a:t>Alle disse transitioner kræver kompetence personer omkring atleten, der samarbejder og har klare rollefordelinger.</a:t>
            </a:r>
          </a:p>
        </p:txBody>
      </p:sp>
    </p:spTree>
    <p:extLst>
      <p:ext uri="{BB962C8B-B14F-4D97-AF65-F5344CB8AC3E}">
        <p14:creationId xmlns:p14="http://schemas.microsoft.com/office/powerpoint/2010/main" val="4196994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057DA0-FAC9-D539-92EC-148BC77C60C9}"/>
              </a:ext>
            </a:extLst>
          </p:cNvPr>
          <p:cNvSpPr>
            <a:spLocks noGrp="1"/>
          </p:cNvSpPr>
          <p:nvPr>
            <p:ph type="title"/>
          </p:nvPr>
        </p:nvSpPr>
        <p:spPr/>
        <p:txBody>
          <a:bodyPr/>
          <a:lstStyle/>
          <a:p>
            <a:r>
              <a:rPr lang="da-DK" dirty="0"/>
              <a:t>Mål</a:t>
            </a:r>
          </a:p>
        </p:txBody>
      </p:sp>
      <p:sp>
        <p:nvSpPr>
          <p:cNvPr id="3" name="Pladsholder til indhold 2">
            <a:extLst>
              <a:ext uri="{FF2B5EF4-FFF2-40B4-BE49-F238E27FC236}">
                <a16:creationId xmlns:a16="http://schemas.microsoft.com/office/drawing/2014/main" id="{994C15E2-9936-174C-4E40-46054437DC9A}"/>
              </a:ext>
            </a:extLst>
          </p:cNvPr>
          <p:cNvSpPr>
            <a:spLocks noGrp="1"/>
          </p:cNvSpPr>
          <p:nvPr>
            <p:ph idx="1"/>
          </p:nvPr>
        </p:nvSpPr>
        <p:spPr/>
        <p:txBody>
          <a:bodyPr/>
          <a:lstStyle/>
          <a:p>
            <a:r>
              <a:rPr lang="da-DK" b="1" dirty="0"/>
              <a:t>Resultatmå</a:t>
            </a:r>
            <a:r>
              <a:rPr lang="da-DK" dirty="0"/>
              <a:t>l</a:t>
            </a:r>
          </a:p>
          <a:p>
            <a:pPr lvl="1"/>
            <a:r>
              <a:rPr lang="da-DK" dirty="0"/>
              <a:t>Mål, der fortæller hvilket resultat, du gerne vil opnå</a:t>
            </a:r>
          </a:p>
          <a:p>
            <a:pPr lvl="1"/>
            <a:endParaRPr lang="da-DK" dirty="0"/>
          </a:p>
          <a:p>
            <a:r>
              <a:rPr lang="da-DK" b="1" dirty="0"/>
              <a:t>Præstationsmål</a:t>
            </a:r>
          </a:p>
          <a:p>
            <a:pPr lvl="1"/>
            <a:r>
              <a:rPr lang="da-DK" dirty="0"/>
              <a:t>Mål, der fortæller hvilken præstation, du gerne vil levere</a:t>
            </a:r>
          </a:p>
          <a:p>
            <a:pPr lvl="1"/>
            <a:endParaRPr lang="da-DK" dirty="0"/>
          </a:p>
          <a:p>
            <a:r>
              <a:rPr lang="da-DK" b="1" dirty="0"/>
              <a:t>Procesmål</a:t>
            </a:r>
          </a:p>
          <a:p>
            <a:pPr lvl="1"/>
            <a:r>
              <a:rPr lang="da-DK" dirty="0"/>
              <a:t>Mål, der beskriver hvordan du vil opnå dine præstationsmål</a:t>
            </a:r>
          </a:p>
        </p:txBody>
      </p:sp>
    </p:spTree>
    <p:extLst>
      <p:ext uri="{BB962C8B-B14F-4D97-AF65-F5344CB8AC3E}">
        <p14:creationId xmlns:p14="http://schemas.microsoft.com/office/powerpoint/2010/main" val="1873826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7B6DE-F578-178F-6E4F-033902963B8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B80B36-53C2-F79A-FD4D-54323DCA85DC}"/>
              </a:ext>
            </a:extLst>
          </p:cNvPr>
          <p:cNvSpPr>
            <a:spLocks noGrp="1"/>
          </p:cNvSpPr>
          <p:nvPr>
            <p:ph type="title"/>
          </p:nvPr>
        </p:nvSpPr>
        <p:spPr/>
        <p:txBody>
          <a:bodyPr/>
          <a:lstStyle/>
          <a:p>
            <a:r>
              <a:rPr lang="da-DK" dirty="0"/>
              <a:t>Typer af mål</a:t>
            </a:r>
          </a:p>
        </p:txBody>
      </p:sp>
      <p:sp>
        <p:nvSpPr>
          <p:cNvPr id="3" name="Pladsholder til indhold 2">
            <a:extLst>
              <a:ext uri="{FF2B5EF4-FFF2-40B4-BE49-F238E27FC236}">
                <a16:creationId xmlns:a16="http://schemas.microsoft.com/office/drawing/2014/main" id="{B013A192-8A69-B49E-2675-E4258819692B}"/>
              </a:ext>
            </a:extLst>
          </p:cNvPr>
          <p:cNvSpPr>
            <a:spLocks noGrp="1"/>
          </p:cNvSpPr>
          <p:nvPr>
            <p:ph idx="1"/>
          </p:nvPr>
        </p:nvSpPr>
        <p:spPr>
          <a:xfrm>
            <a:off x="1251678" y="2290505"/>
            <a:ext cx="10178322" cy="4504190"/>
          </a:xfrm>
        </p:spPr>
        <p:txBody>
          <a:bodyPr>
            <a:normAutofit fontScale="70000" lnSpcReduction="20000"/>
          </a:bodyPr>
          <a:lstStyle/>
          <a:p>
            <a:r>
              <a:rPr lang="da-DK" b="1" dirty="0"/>
              <a:t>Resultatmål</a:t>
            </a:r>
            <a:r>
              <a:rPr lang="da-DK" dirty="0"/>
              <a:t> handler om at vinde. Denne form for mål er ofte ude af udøverens kontrol, fordi opnåelsen af disse mål afhænger af modstanderens færdigheder og præstationer. </a:t>
            </a:r>
          </a:p>
          <a:p>
            <a:endParaRPr lang="da-DK" b="1" dirty="0"/>
          </a:p>
          <a:p>
            <a:r>
              <a:rPr lang="da-DK" b="1" dirty="0"/>
              <a:t>Præstationsmål</a:t>
            </a:r>
            <a:r>
              <a:rPr lang="da-DK" dirty="0"/>
              <a:t> er mål, der handler om, ”hvordan udøveren lever op til målet, i relationen til sig selv?. De er baseret på udøverens aktuelle præstation i forhold til sin præstationsstandard eller forventningen om præstation på et vist niveau. Præstationsmål er mål, der er relateret til udøverens egne personlige evner. Det er mål, hvor udøveren i princippet sætter mål, hvor han/hun konkurrere mod sig selv. </a:t>
            </a:r>
            <a:endParaRPr lang="da-DK" dirty="0">
              <a:solidFill>
                <a:srgbClr val="FF0000"/>
              </a:solidFill>
            </a:endParaRPr>
          </a:p>
          <a:p>
            <a:endParaRPr lang="da-DK" dirty="0"/>
          </a:p>
          <a:p>
            <a:r>
              <a:rPr lang="da-DK" b="1" dirty="0"/>
              <a:t>Procesmål</a:t>
            </a:r>
            <a:r>
              <a:rPr lang="da-DK" dirty="0"/>
              <a:t> handler om, hvordan udøveren udfører bestemte tekniske, taktiske, fysiske, sociale eller mentale færdigheder til træning eller konkurrence. Disse mål retter udøverens opmærksomhed mod bestemte opgaver, fordi vedkommendes fokus er på specifikke mekanismer eller en bestemt adfærd eller indstilling til, hvordan man udfører færdigheden. </a:t>
            </a:r>
          </a:p>
          <a:p>
            <a:pPr marL="0" indent="0">
              <a:buNone/>
            </a:pPr>
            <a:endParaRPr lang="da-DK" dirty="0"/>
          </a:p>
          <a:p>
            <a:r>
              <a:rPr lang="da-DK" b="1" dirty="0"/>
              <a:t>Hvorfor</a:t>
            </a:r>
            <a:r>
              <a:rPr lang="da-DK" dirty="0"/>
              <a:t> – vi arbejder med ”Udviklingsvejen” for at udvikle den enkelte fægter.  Vi arbejder efter principperne i </a:t>
            </a:r>
            <a:r>
              <a:rPr lang="da-DK" dirty="0" err="1"/>
              <a:t>DFFs</a:t>
            </a:r>
            <a:r>
              <a:rPr lang="da-DK" dirty="0"/>
              <a:t> Aldersrelateret træningskoncept (ATK) – se klubbens </a:t>
            </a:r>
            <a:r>
              <a:rPr lang="da-DK" dirty="0">
                <a:hlinkClick r:id="rId2"/>
              </a:rPr>
              <a:t>www.taastrupfaegteklub.dk</a:t>
            </a:r>
            <a:endParaRPr lang="da-DK" dirty="0"/>
          </a:p>
          <a:p>
            <a:endParaRPr lang="da-DK" dirty="0"/>
          </a:p>
          <a:p>
            <a:r>
              <a:rPr lang="da-DK" b="1" dirty="0"/>
              <a:t>Hvordan</a:t>
            </a:r>
            <a:r>
              <a:rPr lang="da-DK" dirty="0"/>
              <a:t> – ”Udviklingsvejen” revideres som udgangspunkt en gang årligt for kadet og ældre. For øvrige efter behov.</a:t>
            </a:r>
          </a:p>
        </p:txBody>
      </p:sp>
    </p:spTree>
    <p:extLst>
      <p:ext uri="{BB962C8B-B14F-4D97-AF65-F5344CB8AC3E}">
        <p14:creationId xmlns:p14="http://schemas.microsoft.com/office/powerpoint/2010/main" val="913148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ED396-60F2-1764-029B-703BDD3B36AC}"/>
              </a:ext>
            </a:extLst>
          </p:cNvPr>
          <p:cNvSpPr>
            <a:spLocks noGrp="1"/>
          </p:cNvSpPr>
          <p:nvPr>
            <p:ph type="title"/>
          </p:nvPr>
        </p:nvSpPr>
        <p:spPr/>
        <p:txBody>
          <a:bodyPr/>
          <a:lstStyle/>
          <a:p>
            <a:r>
              <a:rPr lang="da-DK" dirty="0"/>
              <a:t>Typer af mål</a:t>
            </a:r>
          </a:p>
        </p:txBody>
      </p:sp>
      <p:sp>
        <p:nvSpPr>
          <p:cNvPr id="3" name="Pladsholder til indhold 2">
            <a:extLst>
              <a:ext uri="{FF2B5EF4-FFF2-40B4-BE49-F238E27FC236}">
                <a16:creationId xmlns:a16="http://schemas.microsoft.com/office/drawing/2014/main" id="{97085E09-F748-7596-B396-D538005FB14E}"/>
              </a:ext>
            </a:extLst>
          </p:cNvPr>
          <p:cNvSpPr>
            <a:spLocks noGrp="1"/>
          </p:cNvSpPr>
          <p:nvPr>
            <p:ph idx="1"/>
          </p:nvPr>
        </p:nvSpPr>
        <p:spPr>
          <a:xfrm>
            <a:off x="1251678" y="2290505"/>
            <a:ext cx="10178322" cy="4254436"/>
          </a:xfrm>
        </p:spPr>
        <p:txBody>
          <a:bodyPr>
            <a:normAutofit fontScale="70000" lnSpcReduction="20000"/>
          </a:bodyPr>
          <a:lstStyle/>
          <a:p>
            <a:r>
              <a:rPr lang="da-DK" b="1" dirty="0"/>
              <a:t>Resultatmål</a:t>
            </a:r>
            <a:r>
              <a:rPr lang="da-DK" dirty="0"/>
              <a:t> handler om at vinde. Denne form for mål er ofte ude af udøverens kontrol, fordi opnåelsen af disse mål afhænger af modstanderens færdigheder og præstationer. </a:t>
            </a:r>
            <a:r>
              <a:rPr lang="da-DK" dirty="0">
                <a:solidFill>
                  <a:srgbClr val="FF0000"/>
                </a:solidFill>
              </a:rPr>
              <a:t>Dvs. placeringer, kvalifikation til konkurrencer.</a:t>
            </a:r>
            <a:br>
              <a:rPr lang="da-DK" dirty="0">
                <a:solidFill>
                  <a:srgbClr val="FF0000"/>
                </a:solidFill>
              </a:rPr>
            </a:br>
            <a:endParaRPr lang="da-DK" dirty="0">
              <a:solidFill>
                <a:srgbClr val="FF0000"/>
              </a:solidFill>
            </a:endParaRPr>
          </a:p>
          <a:p>
            <a:r>
              <a:rPr lang="da-DK" b="1" dirty="0"/>
              <a:t>Præstationsmål</a:t>
            </a:r>
            <a:r>
              <a:rPr lang="da-DK" dirty="0"/>
              <a:t> er mål, der handler om, ”hvordan udøveren lever op til målet, i relationen til sig selv?. De er baseret på udøverens aktuelle præstation i forhold til sin præstationsstandard eller forventningen om præstation på et vist niveau. Præstationsmål er mål, der er relateret til udøverens egne personlige evner. Det er mål, hvor udøveren i princippet sætter mål, hvor han/hun konkurrere mod sig selv. </a:t>
            </a:r>
            <a:r>
              <a:rPr lang="da-DK" dirty="0">
                <a:solidFill>
                  <a:srgbClr val="FF0000"/>
                </a:solidFill>
              </a:rPr>
              <a:t>Fægter/træner giver eksempler på både kårde/sabel – definitionen ligger fast.</a:t>
            </a:r>
          </a:p>
          <a:p>
            <a:endParaRPr lang="da-DK" dirty="0"/>
          </a:p>
          <a:p>
            <a:r>
              <a:rPr lang="da-DK" b="1" dirty="0"/>
              <a:t>Procesmål</a:t>
            </a:r>
            <a:r>
              <a:rPr lang="da-DK" dirty="0"/>
              <a:t> handler om, hvordan udøveren udfører bestemte tekniske, taktiske, fysiske, sociale eller mentale færdigheder til træning eller konkurrence. Disse mål retter udøverens opmærksomhed mod bestemte opgaver, fordi vedkommendes fokus er på specifikke mekanismer eller en bestemt adfærd eller indstilling til, hvordan man udfører færdigheden. </a:t>
            </a:r>
          </a:p>
          <a:p>
            <a:endParaRPr lang="da-DK" dirty="0"/>
          </a:p>
          <a:p>
            <a:r>
              <a:rPr lang="da-DK" b="1" dirty="0"/>
              <a:t>Hvorfor</a:t>
            </a:r>
            <a:r>
              <a:rPr lang="da-DK" dirty="0"/>
              <a:t> – vi arbejder med ”Udviklingsvejen” for at udvikle den enkelte fægter. Vi arbejder efter principperne i </a:t>
            </a:r>
            <a:r>
              <a:rPr lang="da-DK" dirty="0" err="1"/>
              <a:t>DFFs</a:t>
            </a:r>
            <a:r>
              <a:rPr lang="da-DK" dirty="0"/>
              <a:t> Aldersrelateret træningskoncept (ATK) – se klubbens </a:t>
            </a:r>
            <a:r>
              <a:rPr lang="da-DK" dirty="0">
                <a:hlinkClick r:id="rId2"/>
              </a:rPr>
              <a:t>www.taastrupfaegteklub.dk</a:t>
            </a:r>
            <a:endParaRPr lang="da-DK" dirty="0"/>
          </a:p>
          <a:p>
            <a:endParaRPr lang="da-DK" dirty="0"/>
          </a:p>
          <a:p>
            <a:r>
              <a:rPr lang="da-DK" b="1" dirty="0"/>
              <a:t>Hvordan</a:t>
            </a:r>
            <a:r>
              <a:rPr lang="da-DK" dirty="0"/>
              <a:t> – ”Udviklingsvejen” revideres som udgangspunkt en gang årligt for kadet og ældre. For øvrige efter behov.</a:t>
            </a:r>
          </a:p>
        </p:txBody>
      </p:sp>
    </p:spTree>
    <p:extLst>
      <p:ext uri="{BB962C8B-B14F-4D97-AF65-F5344CB8AC3E}">
        <p14:creationId xmlns:p14="http://schemas.microsoft.com/office/powerpoint/2010/main" val="722730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29532E-CCC7-BD85-8A4F-E84002BFC80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5D65AC7-8946-F135-27D8-B6380BD7733D}"/>
              </a:ext>
            </a:extLst>
          </p:cNvPr>
          <p:cNvSpPr>
            <a:spLocks noGrp="1"/>
          </p:cNvSpPr>
          <p:nvPr>
            <p:ph type="title"/>
          </p:nvPr>
        </p:nvSpPr>
        <p:spPr>
          <a:xfrm>
            <a:off x="928467" y="382385"/>
            <a:ext cx="10855569" cy="1492132"/>
          </a:xfrm>
        </p:spPr>
        <p:txBody>
          <a:bodyPr/>
          <a:lstStyle/>
          <a:p>
            <a:r>
              <a:rPr lang="da-DK" dirty="0"/>
              <a:t>Oversigt over, hvor vi gør hvad (1)</a:t>
            </a:r>
          </a:p>
        </p:txBody>
      </p:sp>
      <p:graphicFrame>
        <p:nvGraphicFramePr>
          <p:cNvPr id="4" name="Pladsholder til indhold 3">
            <a:extLst>
              <a:ext uri="{FF2B5EF4-FFF2-40B4-BE49-F238E27FC236}">
                <a16:creationId xmlns:a16="http://schemas.microsoft.com/office/drawing/2014/main" id="{870A6FF8-7156-388B-5B5E-79C65E25F6BA}"/>
              </a:ext>
            </a:extLst>
          </p:cNvPr>
          <p:cNvGraphicFramePr>
            <a:graphicFrameLocks noGrp="1"/>
          </p:cNvGraphicFramePr>
          <p:nvPr>
            <p:ph idx="1"/>
            <p:extLst>
              <p:ext uri="{D42A27DB-BD31-4B8C-83A1-F6EECF244321}">
                <p14:modId xmlns:p14="http://schemas.microsoft.com/office/powerpoint/2010/main" val="2683504098"/>
              </p:ext>
            </p:extLst>
          </p:nvPr>
        </p:nvGraphicFramePr>
        <p:xfrm>
          <a:off x="1002722" y="1168978"/>
          <a:ext cx="10790961" cy="4947920"/>
        </p:xfrm>
        <a:graphic>
          <a:graphicData uri="http://schemas.openxmlformats.org/drawingml/2006/table">
            <a:tbl>
              <a:tblPr firstRow="1" bandRow="1">
                <a:tableStyleId>{5C22544A-7EE6-4342-B048-85BDC9FD1C3A}</a:tableStyleId>
              </a:tblPr>
              <a:tblGrid>
                <a:gridCol w="2158191">
                  <a:extLst>
                    <a:ext uri="{9D8B030D-6E8A-4147-A177-3AD203B41FA5}">
                      <a16:colId xmlns:a16="http://schemas.microsoft.com/office/drawing/2014/main" val="4207894438"/>
                    </a:ext>
                  </a:extLst>
                </a:gridCol>
                <a:gridCol w="1562830">
                  <a:extLst>
                    <a:ext uri="{9D8B030D-6E8A-4147-A177-3AD203B41FA5}">
                      <a16:colId xmlns:a16="http://schemas.microsoft.com/office/drawing/2014/main" val="1290466094"/>
                    </a:ext>
                  </a:extLst>
                </a:gridCol>
                <a:gridCol w="1674459">
                  <a:extLst>
                    <a:ext uri="{9D8B030D-6E8A-4147-A177-3AD203B41FA5}">
                      <a16:colId xmlns:a16="http://schemas.microsoft.com/office/drawing/2014/main" val="987487649"/>
                    </a:ext>
                  </a:extLst>
                </a:gridCol>
                <a:gridCol w="1577391">
                  <a:extLst>
                    <a:ext uri="{9D8B030D-6E8A-4147-A177-3AD203B41FA5}">
                      <a16:colId xmlns:a16="http://schemas.microsoft.com/office/drawing/2014/main" val="685506452"/>
                    </a:ext>
                  </a:extLst>
                </a:gridCol>
                <a:gridCol w="1659898">
                  <a:extLst>
                    <a:ext uri="{9D8B030D-6E8A-4147-A177-3AD203B41FA5}">
                      <a16:colId xmlns:a16="http://schemas.microsoft.com/office/drawing/2014/main" val="1021654670"/>
                    </a:ext>
                  </a:extLst>
                </a:gridCol>
                <a:gridCol w="2158192">
                  <a:extLst>
                    <a:ext uri="{9D8B030D-6E8A-4147-A177-3AD203B41FA5}">
                      <a16:colId xmlns:a16="http://schemas.microsoft.com/office/drawing/2014/main" val="4128128541"/>
                    </a:ext>
                  </a:extLst>
                </a:gridCol>
              </a:tblGrid>
              <a:tr h="370840">
                <a:tc>
                  <a:txBody>
                    <a:bodyPr/>
                    <a:lstStyle/>
                    <a:p>
                      <a:endParaRPr lang="da-DK" dirty="0"/>
                    </a:p>
                  </a:txBody>
                  <a:tcPr/>
                </a:tc>
                <a:tc gridSpan="3">
                  <a:txBody>
                    <a:bodyPr/>
                    <a:lstStyle/>
                    <a:p>
                      <a:r>
                        <a:rPr lang="da-DK" dirty="0"/>
                        <a:t>Talent – sidste år på U15</a:t>
                      </a:r>
                    </a:p>
                  </a:txBody>
                  <a:tcPr/>
                </a:tc>
                <a:tc hMerge="1">
                  <a:txBody>
                    <a:bodyPr/>
                    <a:lstStyle/>
                    <a:p>
                      <a:endParaRPr lang="da-DK" dirty="0"/>
                    </a:p>
                  </a:txBody>
                  <a:tcPr/>
                </a:tc>
                <a:tc hMerge="1">
                  <a:txBody>
                    <a:bodyPr/>
                    <a:lstStyle/>
                    <a:p>
                      <a:endParaRPr lang="da-DK"/>
                    </a:p>
                  </a:txBody>
                  <a:tcPr/>
                </a:tc>
                <a:tc>
                  <a:txBody>
                    <a:bodyPr/>
                    <a:lstStyle/>
                    <a:p>
                      <a:r>
                        <a:rPr lang="da-DK" dirty="0"/>
                        <a:t>Udarbejdet</a:t>
                      </a:r>
                    </a:p>
                  </a:txBody>
                  <a:tcPr/>
                </a:tc>
                <a:tc>
                  <a:txBody>
                    <a:bodyPr/>
                    <a:lstStyle/>
                    <a:p>
                      <a:r>
                        <a:rPr lang="da-DK" dirty="0"/>
                        <a:t>Tages i brug/status</a:t>
                      </a:r>
                    </a:p>
                  </a:txBody>
                  <a:tcPr/>
                </a:tc>
                <a:extLst>
                  <a:ext uri="{0D108BD9-81ED-4DB2-BD59-A6C34878D82A}">
                    <a16:rowId xmlns:a16="http://schemas.microsoft.com/office/drawing/2014/main" val="2273537364"/>
                  </a:ext>
                </a:extLst>
              </a:tr>
              <a:tr h="370840">
                <a:tc>
                  <a:txBody>
                    <a:bodyPr/>
                    <a:lstStyle/>
                    <a:p>
                      <a:r>
                        <a:rPr lang="da-DK" sz="1200" dirty="0"/>
                        <a:t>Antal træninger</a:t>
                      </a:r>
                    </a:p>
                  </a:txBody>
                  <a:tcPr/>
                </a:tc>
                <a:tc>
                  <a:txBody>
                    <a:bodyPr/>
                    <a:lstStyle/>
                    <a:p>
                      <a:r>
                        <a:rPr lang="da-DK" sz="1200" b="1" dirty="0"/>
                        <a:t>14 år (talent)</a:t>
                      </a:r>
                    </a:p>
                  </a:txBody>
                  <a:tcPr/>
                </a:tc>
                <a:tc>
                  <a:txBody>
                    <a:bodyPr/>
                    <a:lstStyle/>
                    <a:p>
                      <a:r>
                        <a:rPr lang="da-DK" sz="1200" b="1" dirty="0"/>
                        <a:t>16 år (talent</a:t>
                      </a:r>
                    </a:p>
                  </a:txBody>
                  <a:tcPr/>
                </a:tc>
                <a:tc>
                  <a:txBody>
                    <a:bodyPr/>
                    <a:lstStyle/>
                    <a:p>
                      <a:r>
                        <a:rPr lang="da-DK" sz="1200" b="1" dirty="0"/>
                        <a:t>18 år (elite)</a:t>
                      </a:r>
                    </a:p>
                  </a:txBody>
                  <a:tcPr/>
                </a:tc>
                <a:tc>
                  <a:txBody>
                    <a:bodyPr/>
                    <a:lstStyle/>
                    <a:p>
                      <a:endParaRPr lang="da-DK" sz="1200" dirty="0"/>
                    </a:p>
                  </a:txBody>
                  <a:tcPr/>
                </a:tc>
                <a:tc>
                  <a:txBody>
                    <a:bodyPr/>
                    <a:lstStyle/>
                    <a:p>
                      <a:endParaRPr lang="da-DK" sz="1200" dirty="0"/>
                    </a:p>
                  </a:txBody>
                  <a:tcPr/>
                </a:tc>
                <a:extLst>
                  <a:ext uri="{0D108BD9-81ED-4DB2-BD59-A6C34878D82A}">
                    <a16:rowId xmlns:a16="http://schemas.microsoft.com/office/drawing/2014/main" val="1613586666"/>
                  </a:ext>
                </a:extLst>
              </a:tr>
              <a:tr h="187905">
                <a:tc>
                  <a:txBody>
                    <a:bodyPr/>
                    <a:lstStyle/>
                    <a:p>
                      <a:endParaRPr lang="da-DK" sz="1200" dirty="0"/>
                    </a:p>
                  </a:txBody>
                  <a:tcPr/>
                </a:tc>
                <a:tc>
                  <a:txBody>
                    <a:bodyPr/>
                    <a:lstStyle/>
                    <a:p>
                      <a:r>
                        <a:rPr lang="da-DK" sz="1200" dirty="0"/>
                        <a:t>2 </a:t>
                      </a:r>
                      <a:r>
                        <a:rPr lang="da-DK" sz="1200" dirty="0" err="1"/>
                        <a:t>fægtetræninger</a:t>
                      </a:r>
                      <a:r>
                        <a:rPr lang="da-DK" sz="1200" dirty="0"/>
                        <a:t> </a:t>
                      </a:r>
                      <a:br>
                        <a:rPr lang="da-DK" sz="1200" dirty="0"/>
                      </a:br>
                      <a:r>
                        <a:rPr lang="da-DK" sz="1200" dirty="0"/>
                        <a:t>á 3 timer om ugen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3 </a:t>
                      </a:r>
                      <a:r>
                        <a:rPr lang="da-DK" sz="1200" dirty="0" err="1"/>
                        <a:t>fægtetræninger</a:t>
                      </a:r>
                      <a:r>
                        <a:rPr lang="da-DK" sz="1200" dirty="0"/>
                        <a:t> á 3 timer om ugen + evt. morgentræning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4-5 fægte-træninger á 3 timer om ugen + evt. morgentræning</a:t>
                      </a:r>
                    </a:p>
                  </a:txBody>
                  <a:tcPr/>
                </a:tc>
                <a:tc>
                  <a:txBody>
                    <a:bodyPr/>
                    <a:lstStyle/>
                    <a:p>
                      <a:endParaRPr lang="da-DK" sz="1200" dirty="0"/>
                    </a:p>
                  </a:txBody>
                  <a:tcPr/>
                </a:tc>
                <a:tc>
                  <a:txBody>
                    <a:bodyPr/>
                    <a:lstStyle/>
                    <a:p>
                      <a:endParaRPr lang="da-DK" sz="1200" dirty="0"/>
                    </a:p>
                  </a:txBody>
                  <a:tcPr/>
                </a:tc>
                <a:extLst>
                  <a:ext uri="{0D108BD9-81ED-4DB2-BD59-A6C34878D82A}">
                    <a16:rowId xmlns:a16="http://schemas.microsoft.com/office/drawing/2014/main" val="3975266216"/>
                  </a:ext>
                </a:extLst>
              </a:tr>
              <a:tr h="370840">
                <a:tc>
                  <a:txBody>
                    <a:bodyPr/>
                    <a:lstStyle/>
                    <a:p>
                      <a:r>
                        <a:rPr lang="da-DK" sz="1200" dirty="0"/>
                        <a:t>Fysisk træning</a:t>
                      </a:r>
                    </a:p>
                  </a:txBody>
                  <a:tcPr/>
                </a:tc>
                <a:tc>
                  <a:txBody>
                    <a:bodyPr/>
                    <a:lstStyle/>
                    <a:p>
                      <a:r>
                        <a:rPr lang="da-DK" sz="1200" dirty="0"/>
                        <a:t>1 time om ugen</a:t>
                      </a:r>
                    </a:p>
                  </a:txBody>
                  <a:tcPr/>
                </a:tc>
                <a:tc>
                  <a:txBody>
                    <a:bodyPr/>
                    <a:lstStyle/>
                    <a:p>
                      <a:r>
                        <a:rPr lang="da-DK" sz="1200" dirty="0"/>
                        <a:t>1 time 2-3 gange om ugen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1 time 4-5 gange om ugen</a:t>
                      </a:r>
                    </a:p>
                    <a:p>
                      <a:endParaRPr lang="da-DK" sz="1200" dirty="0"/>
                    </a:p>
                  </a:txBody>
                  <a:tcPr/>
                </a:tc>
                <a:tc>
                  <a:txBody>
                    <a:bodyPr/>
                    <a:lstStyle/>
                    <a:p>
                      <a:endParaRPr lang="da-DK" sz="1200" dirty="0"/>
                    </a:p>
                  </a:txBody>
                  <a:tcPr/>
                </a:tc>
                <a:tc>
                  <a:txBody>
                    <a:bodyPr/>
                    <a:lstStyle/>
                    <a:p>
                      <a:endParaRPr lang="da-DK" sz="1200" dirty="0"/>
                    </a:p>
                  </a:txBody>
                  <a:tcPr/>
                </a:tc>
                <a:extLst>
                  <a:ext uri="{0D108BD9-81ED-4DB2-BD59-A6C34878D82A}">
                    <a16:rowId xmlns:a16="http://schemas.microsoft.com/office/drawing/2014/main" val="2766565703"/>
                  </a:ext>
                </a:extLst>
              </a:tr>
              <a:tr h="370840">
                <a:tc>
                  <a:txBody>
                    <a:bodyPr/>
                    <a:lstStyle/>
                    <a:p>
                      <a:r>
                        <a:rPr lang="da-DK" sz="1200" dirty="0"/>
                        <a:t>Hvad bruger du dine 168 timer til?</a:t>
                      </a:r>
                    </a:p>
                  </a:txBody>
                  <a:tcPr/>
                </a:tc>
                <a:tc>
                  <a:txBody>
                    <a:bodyPr/>
                    <a:lstStyle/>
                    <a:p>
                      <a:r>
                        <a:rPr lang="da-DK" sz="1200" dirty="0"/>
                        <a:t>x</a:t>
                      </a:r>
                    </a:p>
                  </a:txBody>
                  <a:tcPr/>
                </a:tc>
                <a:tc>
                  <a:txBody>
                    <a:bodyPr/>
                    <a:lstStyle/>
                    <a:p>
                      <a:r>
                        <a:rPr lang="da-DK" sz="1200" dirty="0"/>
                        <a:t>x</a:t>
                      </a:r>
                    </a:p>
                  </a:txBody>
                  <a:tcPr/>
                </a:tc>
                <a:tc>
                  <a:txBody>
                    <a:bodyPr/>
                    <a:lstStyle/>
                    <a:p>
                      <a:endParaRPr lang="da-DK" sz="1200" dirty="0"/>
                    </a:p>
                  </a:txBody>
                  <a:tcPr/>
                </a:tc>
                <a:tc>
                  <a:txBody>
                    <a:bodyPr/>
                    <a:lstStyle/>
                    <a:p>
                      <a:r>
                        <a:rPr lang="da-DK" sz="1200" dirty="0"/>
                        <a:t>Februar 2024 </a:t>
                      </a:r>
                      <a:r>
                        <a:rPr lang="da-DK" sz="1600" b="1" dirty="0">
                          <a:solidFill>
                            <a:srgbClr val="00B050"/>
                          </a:solidFill>
                          <a:sym typeface="Wingdings 2" panose="05020102010507070707" pitchFamily="18" charset="2"/>
                        </a:rPr>
                        <a:t></a:t>
                      </a:r>
                      <a:endParaRPr lang="da-DK" sz="1600" b="1" dirty="0">
                        <a:solidFill>
                          <a:srgbClr val="00B05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Samtaler med alle fægtere inden 1/7-2024</a:t>
                      </a:r>
                    </a:p>
                  </a:txBody>
                  <a:tcPr/>
                </a:tc>
                <a:extLst>
                  <a:ext uri="{0D108BD9-81ED-4DB2-BD59-A6C34878D82A}">
                    <a16:rowId xmlns:a16="http://schemas.microsoft.com/office/drawing/2014/main" val="506176934"/>
                  </a:ext>
                </a:extLst>
              </a:tr>
              <a:tr h="370840">
                <a:tc>
                  <a:txBody>
                    <a:bodyPr/>
                    <a:lstStyle/>
                    <a:p>
                      <a:r>
                        <a:rPr lang="da-DK" sz="1200" dirty="0"/>
                        <a:t>Individuel mål- og træningsplan</a:t>
                      </a:r>
                    </a:p>
                  </a:txBody>
                  <a:tcPr/>
                </a:tc>
                <a:tc>
                  <a:txBody>
                    <a:bodyPr/>
                    <a:lstStyle/>
                    <a:p>
                      <a:r>
                        <a:rPr lang="da-DK" sz="1200" dirty="0"/>
                        <a:t>x</a:t>
                      </a:r>
                    </a:p>
                  </a:txBody>
                  <a:tcPr/>
                </a:tc>
                <a:tc>
                  <a:txBody>
                    <a:bodyPr/>
                    <a:lstStyle/>
                    <a:p>
                      <a:r>
                        <a:rPr lang="da-DK" sz="1200" dirty="0"/>
                        <a:t>x</a:t>
                      </a:r>
                    </a:p>
                  </a:txBody>
                  <a:tcPr/>
                </a:tc>
                <a:tc>
                  <a:txBody>
                    <a:bodyPr/>
                    <a:lstStyle/>
                    <a:p>
                      <a:endParaRPr lang="da-DK" sz="1200" dirty="0"/>
                    </a:p>
                  </a:txBody>
                  <a:tcPr/>
                </a:tc>
                <a:tc>
                  <a:txBody>
                    <a:bodyPr/>
                    <a:lstStyle/>
                    <a:p>
                      <a:r>
                        <a:rPr lang="da-DK" sz="1200" dirty="0"/>
                        <a:t>Februar 2024 </a:t>
                      </a:r>
                      <a:r>
                        <a:rPr kumimoji="0" lang="da-DK" sz="1600" b="1" i="0" u="none" strike="noStrike" kern="1200" cap="none" spc="0" normalizeH="0" baseline="0" noProof="0" dirty="0">
                          <a:ln>
                            <a:noFill/>
                          </a:ln>
                          <a:solidFill>
                            <a:srgbClr val="00B050"/>
                          </a:solidFill>
                          <a:effectLst/>
                          <a:uLnTx/>
                          <a:uFillTx/>
                          <a:latin typeface="+mn-lt"/>
                          <a:ea typeface="+mn-ea"/>
                          <a:cs typeface="+mn-cs"/>
                          <a:sym typeface="Wingdings 2" panose="05020102010507070707" pitchFamily="18" charset="2"/>
                        </a:rPr>
                        <a:t></a:t>
                      </a:r>
                      <a:endParaRPr lang="da-DK" sz="1600" dirty="0"/>
                    </a:p>
                    <a:p>
                      <a:endParaRPr lang="da-DK" sz="1200" dirty="0"/>
                    </a:p>
                  </a:txBody>
                  <a:tcPr/>
                </a:tc>
                <a:tc>
                  <a:txBody>
                    <a:bodyPr/>
                    <a:lstStyle/>
                    <a:p>
                      <a:r>
                        <a:rPr lang="da-DK" sz="1200" dirty="0"/>
                        <a:t>Bruttolandsholdsfægtere har udarbejdet en plan 15/3 – 2024</a:t>
                      </a:r>
                    </a:p>
                    <a:p>
                      <a:r>
                        <a:rPr lang="da-DK" sz="1200" b="1" dirty="0"/>
                        <a:t>Ans. Jørgen</a:t>
                      </a:r>
                      <a:endParaRPr lang="da-DK" sz="1200" dirty="0"/>
                    </a:p>
                  </a:txBody>
                  <a:tcPr/>
                </a:tc>
                <a:extLst>
                  <a:ext uri="{0D108BD9-81ED-4DB2-BD59-A6C34878D82A}">
                    <a16:rowId xmlns:a16="http://schemas.microsoft.com/office/drawing/2014/main" val="3139465376"/>
                  </a:ext>
                </a:extLst>
              </a:tr>
              <a:tr h="370840">
                <a:tc>
                  <a:txBody>
                    <a:bodyPr/>
                    <a:lstStyle/>
                    <a:p>
                      <a:r>
                        <a:rPr lang="da-DK" sz="1200" dirty="0"/>
                        <a:t>Individuel konkurrenceplan (kampsedler) – Stævnetyper, data og sted, kontaktperson</a:t>
                      </a:r>
                    </a:p>
                  </a:txBody>
                  <a:tcPr/>
                </a:tc>
                <a:tc>
                  <a:txBody>
                    <a:bodyPr/>
                    <a:lstStyle/>
                    <a:p>
                      <a:endParaRPr lang="da-DK" sz="1200" dirty="0"/>
                    </a:p>
                  </a:txBody>
                  <a:tcPr/>
                </a:tc>
                <a:tc>
                  <a:txBody>
                    <a:bodyPr/>
                    <a:lstStyle/>
                    <a:p>
                      <a:endParaRPr lang="da-DK" sz="1200" dirty="0"/>
                    </a:p>
                  </a:txBody>
                  <a:tcPr/>
                </a:tc>
                <a:tc>
                  <a:txBody>
                    <a:bodyPr/>
                    <a:lstStyle/>
                    <a:p>
                      <a:endParaRPr lang="da-DK" sz="1200" dirty="0"/>
                    </a:p>
                  </a:txBody>
                  <a:tcPr/>
                </a:tc>
                <a:tc>
                  <a:txBody>
                    <a:bodyPr/>
                    <a:lstStyle/>
                    <a:p>
                      <a:r>
                        <a:rPr lang="da-DK" sz="1200" dirty="0"/>
                        <a:t>Skabelon klar (marts 2024) </a:t>
                      </a:r>
                      <a:r>
                        <a:rPr lang="da-DK" sz="1200" b="1" dirty="0"/>
                        <a:t>hh udarbejder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Konkurrenceplan – udkast for sæson 2024-25 klar1/6 -2024</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dirty="0"/>
                        <a:t>Ans. Jørgen</a:t>
                      </a:r>
                    </a:p>
                  </a:txBody>
                  <a:tcPr/>
                </a:tc>
                <a:extLst>
                  <a:ext uri="{0D108BD9-81ED-4DB2-BD59-A6C34878D82A}">
                    <a16:rowId xmlns:a16="http://schemas.microsoft.com/office/drawing/2014/main" val="3494021285"/>
                  </a:ext>
                </a:extLst>
              </a:tr>
              <a:tr h="370840">
                <a:tc>
                  <a:txBody>
                    <a:bodyPr/>
                    <a:lstStyle/>
                    <a:p>
                      <a:r>
                        <a:rPr lang="da-DK" sz="1200" dirty="0"/>
                        <a:t>Fysisk træning</a:t>
                      </a:r>
                    </a:p>
                  </a:txBody>
                  <a:tcPr/>
                </a:tc>
                <a:tc>
                  <a:txBody>
                    <a:bodyPr/>
                    <a:lstStyle/>
                    <a:p>
                      <a:r>
                        <a:rPr lang="da-DK" sz="1200" dirty="0"/>
                        <a:t>Gruppe</a:t>
                      </a:r>
                    </a:p>
                  </a:txBody>
                  <a:tcPr/>
                </a:tc>
                <a:tc>
                  <a:txBody>
                    <a:bodyPr/>
                    <a:lstStyle/>
                    <a:p>
                      <a:r>
                        <a:rPr lang="da-DK" sz="1200" dirty="0"/>
                        <a:t>Individ</a:t>
                      </a:r>
                    </a:p>
                  </a:txBody>
                  <a:tcPr/>
                </a:tc>
                <a:tc>
                  <a:txBody>
                    <a:bodyPr/>
                    <a:lstStyle/>
                    <a:p>
                      <a:endParaRPr lang="da-DK"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15. Januar 2024 </a:t>
                      </a:r>
                      <a:r>
                        <a:rPr kumimoji="0" lang="da-DK" sz="1600" b="1" i="0" u="none" strike="noStrike" kern="1200" cap="none" spc="0" normalizeH="0" baseline="0" noProof="0" dirty="0">
                          <a:ln>
                            <a:noFill/>
                          </a:ln>
                          <a:solidFill>
                            <a:srgbClr val="00B050"/>
                          </a:solidFill>
                          <a:effectLst/>
                          <a:uLnTx/>
                          <a:uFillTx/>
                          <a:latin typeface="+mn-lt"/>
                          <a:ea typeface="+mn-ea"/>
                          <a:cs typeface="+mn-cs"/>
                          <a:sym typeface="Wingdings 2" panose="05020102010507070707" pitchFamily="18" charset="2"/>
                        </a:rPr>
                        <a:t></a:t>
                      </a:r>
                      <a:endParaRPr kumimoji="0" lang="da-DK" sz="1600" b="0" i="0" u="none" strike="noStrike" kern="1200" cap="none" spc="0" normalizeH="0" baseline="0" noProof="0" dirty="0">
                        <a:ln>
                          <a:noFill/>
                        </a:ln>
                        <a:solidFill>
                          <a:prstClr val="black"/>
                        </a:solidFill>
                        <a:effectLst/>
                        <a:uLnTx/>
                        <a:uFillTx/>
                        <a:latin typeface="+mn-lt"/>
                        <a:ea typeface="+mn-ea"/>
                        <a:cs typeface="+mn-cs"/>
                      </a:endParaRPr>
                    </a:p>
                    <a:p>
                      <a:endParaRPr lang="da-DK"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Fysioterapeut tilknyttet – speciale i sportsfysioterapi (har også speciale omkring kost)– hver tirsdag. Opfordring søg støtte i Eliteidrætsbestyrelsen – </a:t>
                      </a:r>
                      <a:r>
                        <a:rPr lang="da-DK" sz="1200" b="1" dirty="0"/>
                        <a:t>Ans. Jørgen</a:t>
                      </a:r>
                    </a:p>
                  </a:txBody>
                  <a:tcPr/>
                </a:tc>
                <a:extLst>
                  <a:ext uri="{0D108BD9-81ED-4DB2-BD59-A6C34878D82A}">
                    <a16:rowId xmlns:a16="http://schemas.microsoft.com/office/drawing/2014/main" val="3169485531"/>
                  </a:ext>
                </a:extLst>
              </a:tr>
            </a:tbl>
          </a:graphicData>
        </a:graphic>
      </p:graphicFrame>
    </p:spTree>
    <p:extLst>
      <p:ext uri="{BB962C8B-B14F-4D97-AF65-F5344CB8AC3E}">
        <p14:creationId xmlns:p14="http://schemas.microsoft.com/office/powerpoint/2010/main" val="3365653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3A7658-B446-B7F3-4611-CA6F82469582}"/>
              </a:ext>
            </a:extLst>
          </p:cNvPr>
          <p:cNvSpPr>
            <a:spLocks noGrp="1"/>
          </p:cNvSpPr>
          <p:nvPr>
            <p:ph type="title"/>
          </p:nvPr>
        </p:nvSpPr>
        <p:spPr>
          <a:xfrm>
            <a:off x="923777" y="382385"/>
            <a:ext cx="10944665" cy="1492132"/>
          </a:xfrm>
        </p:spPr>
        <p:txBody>
          <a:bodyPr/>
          <a:lstStyle/>
          <a:p>
            <a:r>
              <a:rPr lang="da-DK" dirty="0"/>
              <a:t>Oversigt over, hvor vi gør hvad (2)</a:t>
            </a:r>
          </a:p>
        </p:txBody>
      </p:sp>
      <p:graphicFrame>
        <p:nvGraphicFramePr>
          <p:cNvPr id="4" name="Pladsholder til indhold 3">
            <a:extLst>
              <a:ext uri="{FF2B5EF4-FFF2-40B4-BE49-F238E27FC236}">
                <a16:creationId xmlns:a16="http://schemas.microsoft.com/office/drawing/2014/main" id="{22E7FEEA-26D9-8E88-DE16-3E9A094C2720}"/>
              </a:ext>
            </a:extLst>
          </p:cNvPr>
          <p:cNvGraphicFramePr>
            <a:graphicFrameLocks noGrp="1"/>
          </p:cNvGraphicFramePr>
          <p:nvPr>
            <p:ph idx="1"/>
            <p:extLst>
              <p:ext uri="{D42A27DB-BD31-4B8C-83A1-F6EECF244321}">
                <p14:modId xmlns:p14="http://schemas.microsoft.com/office/powerpoint/2010/main" val="2922193408"/>
              </p:ext>
            </p:extLst>
          </p:nvPr>
        </p:nvGraphicFramePr>
        <p:xfrm>
          <a:off x="1002722" y="1168978"/>
          <a:ext cx="10790961" cy="4033520"/>
        </p:xfrm>
        <a:graphic>
          <a:graphicData uri="http://schemas.openxmlformats.org/drawingml/2006/table">
            <a:tbl>
              <a:tblPr firstRow="1" bandRow="1">
                <a:tableStyleId>{5C22544A-7EE6-4342-B048-85BDC9FD1C3A}</a:tableStyleId>
              </a:tblPr>
              <a:tblGrid>
                <a:gridCol w="2158191">
                  <a:extLst>
                    <a:ext uri="{9D8B030D-6E8A-4147-A177-3AD203B41FA5}">
                      <a16:colId xmlns:a16="http://schemas.microsoft.com/office/drawing/2014/main" val="4207894438"/>
                    </a:ext>
                  </a:extLst>
                </a:gridCol>
                <a:gridCol w="1562830">
                  <a:extLst>
                    <a:ext uri="{9D8B030D-6E8A-4147-A177-3AD203B41FA5}">
                      <a16:colId xmlns:a16="http://schemas.microsoft.com/office/drawing/2014/main" val="1290466094"/>
                    </a:ext>
                  </a:extLst>
                </a:gridCol>
                <a:gridCol w="1674459">
                  <a:extLst>
                    <a:ext uri="{9D8B030D-6E8A-4147-A177-3AD203B41FA5}">
                      <a16:colId xmlns:a16="http://schemas.microsoft.com/office/drawing/2014/main" val="987487649"/>
                    </a:ext>
                  </a:extLst>
                </a:gridCol>
                <a:gridCol w="1577391">
                  <a:extLst>
                    <a:ext uri="{9D8B030D-6E8A-4147-A177-3AD203B41FA5}">
                      <a16:colId xmlns:a16="http://schemas.microsoft.com/office/drawing/2014/main" val="685506452"/>
                    </a:ext>
                  </a:extLst>
                </a:gridCol>
                <a:gridCol w="1659898">
                  <a:extLst>
                    <a:ext uri="{9D8B030D-6E8A-4147-A177-3AD203B41FA5}">
                      <a16:colId xmlns:a16="http://schemas.microsoft.com/office/drawing/2014/main" val="1021654670"/>
                    </a:ext>
                  </a:extLst>
                </a:gridCol>
                <a:gridCol w="2158192">
                  <a:extLst>
                    <a:ext uri="{9D8B030D-6E8A-4147-A177-3AD203B41FA5}">
                      <a16:colId xmlns:a16="http://schemas.microsoft.com/office/drawing/2014/main" val="4128128541"/>
                    </a:ext>
                  </a:extLst>
                </a:gridCol>
              </a:tblGrid>
              <a:tr h="370840">
                <a:tc>
                  <a:txBody>
                    <a:bodyPr/>
                    <a:lstStyle/>
                    <a:p>
                      <a:endParaRPr lang="da-DK"/>
                    </a:p>
                  </a:txBody>
                  <a:tcPr/>
                </a:tc>
                <a:tc gridSpan="3">
                  <a:txBody>
                    <a:bodyPr/>
                    <a:lstStyle/>
                    <a:p>
                      <a:r>
                        <a:rPr lang="da-DK" dirty="0"/>
                        <a:t>Talent – sidste år på U15</a:t>
                      </a:r>
                    </a:p>
                  </a:txBody>
                  <a:tcPr/>
                </a:tc>
                <a:tc hMerge="1">
                  <a:txBody>
                    <a:bodyPr/>
                    <a:lstStyle/>
                    <a:p>
                      <a:endParaRPr lang="da-DK" dirty="0"/>
                    </a:p>
                  </a:txBody>
                  <a:tcPr/>
                </a:tc>
                <a:tc hMerge="1">
                  <a:txBody>
                    <a:bodyPr/>
                    <a:lstStyle/>
                    <a:p>
                      <a:endParaRPr lang="da-DK"/>
                    </a:p>
                  </a:txBody>
                  <a:tcPr/>
                </a:tc>
                <a:tc>
                  <a:txBody>
                    <a:bodyPr/>
                    <a:lstStyle/>
                    <a:p>
                      <a:r>
                        <a:rPr lang="da-DK" dirty="0"/>
                        <a:t>Udarbejdet</a:t>
                      </a:r>
                    </a:p>
                  </a:txBody>
                  <a:tcPr/>
                </a:tc>
                <a:tc>
                  <a:txBody>
                    <a:bodyPr/>
                    <a:lstStyle/>
                    <a:p>
                      <a:r>
                        <a:rPr lang="da-DK" dirty="0"/>
                        <a:t>Tages i brug/status</a:t>
                      </a:r>
                    </a:p>
                  </a:txBody>
                  <a:tcPr/>
                </a:tc>
                <a:extLst>
                  <a:ext uri="{0D108BD9-81ED-4DB2-BD59-A6C34878D82A}">
                    <a16:rowId xmlns:a16="http://schemas.microsoft.com/office/drawing/2014/main" val="2273537364"/>
                  </a:ext>
                </a:extLst>
              </a:tr>
              <a:tr h="370840">
                <a:tc>
                  <a:txBody>
                    <a:bodyPr/>
                    <a:lstStyle/>
                    <a:p>
                      <a:r>
                        <a:rPr lang="da-DK" sz="1200" dirty="0"/>
                        <a:t>Mental træningskoncept</a:t>
                      </a:r>
                    </a:p>
                  </a:txBody>
                  <a:tcPr/>
                </a:tc>
                <a:tc>
                  <a:txBody>
                    <a:bodyPr/>
                    <a:lstStyle/>
                    <a:p>
                      <a:endParaRPr lang="da-DK" sz="1200" dirty="0"/>
                    </a:p>
                  </a:txBody>
                  <a:tcPr/>
                </a:tc>
                <a:tc>
                  <a:txBody>
                    <a:bodyPr/>
                    <a:lstStyle/>
                    <a:p>
                      <a:r>
                        <a:rPr lang="da-DK" sz="1200" dirty="0"/>
                        <a:t>Individ</a:t>
                      </a:r>
                    </a:p>
                    <a:p>
                      <a:r>
                        <a:rPr lang="da-DK" sz="1200" dirty="0"/>
                        <a:t>Hold</a:t>
                      </a:r>
                    </a:p>
                  </a:txBody>
                  <a:tcPr/>
                </a:tc>
                <a:tc>
                  <a:txBody>
                    <a:bodyPr/>
                    <a:lstStyle/>
                    <a:p>
                      <a:endParaRPr lang="da-DK"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Aftale senest 15/3 -2024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Status: vi tager kontakt til et emne – vi har 3-4 udøver, som kunne være i målgruppen – tænke det som et projekt – starte fælles – herefter individuelt – slutte fælles – søg evt. støtte - </a:t>
                      </a:r>
                      <a:r>
                        <a:rPr lang="da-DK" sz="1200" b="1" dirty="0"/>
                        <a:t>Ans. Jørgen</a:t>
                      </a:r>
                    </a:p>
                  </a:txBody>
                  <a:tcPr/>
                </a:tc>
                <a:extLst>
                  <a:ext uri="{0D108BD9-81ED-4DB2-BD59-A6C34878D82A}">
                    <a16:rowId xmlns:a16="http://schemas.microsoft.com/office/drawing/2014/main" val="338600392"/>
                  </a:ext>
                </a:extLst>
              </a:tr>
              <a:tr h="370840">
                <a:tc>
                  <a:txBody>
                    <a:bodyPr/>
                    <a:lstStyle/>
                    <a:p>
                      <a:r>
                        <a:rPr lang="da-DK" sz="1200" dirty="0"/>
                        <a:t>Kost og ernæring</a:t>
                      </a:r>
                    </a:p>
                  </a:txBody>
                  <a:tcPr/>
                </a:tc>
                <a:tc>
                  <a:txBody>
                    <a:bodyPr/>
                    <a:lstStyle/>
                    <a:p>
                      <a:r>
                        <a:rPr lang="da-DK" sz="1200" dirty="0"/>
                        <a:t>x</a:t>
                      </a:r>
                    </a:p>
                  </a:txBody>
                  <a:tcPr/>
                </a:tc>
                <a:tc>
                  <a:txBody>
                    <a:bodyPr/>
                    <a:lstStyle/>
                    <a:p>
                      <a:r>
                        <a:rPr lang="da-DK" sz="1200" dirty="0"/>
                        <a:t>X</a:t>
                      </a:r>
                    </a:p>
                  </a:txBody>
                  <a:tcPr/>
                </a:tc>
                <a:tc>
                  <a:txBody>
                    <a:bodyPr/>
                    <a:lstStyle/>
                    <a:p>
                      <a:endParaRPr lang="da-DK" sz="1200" dirty="0"/>
                    </a:p>
                  </a:txBody>
                  <a:tcPr/>
                </a:tc>
                <a:tc>
                  <a:txBody>
                    <a:bodyPr/>
                    <a:lstStyle/>
                    <a:p>
                      <a:r>
                        <a:rPr lang="da-DK" sz="1200" dirty="0"/>
                        <a:t>Februar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Status: Følge op hos Signe i forhold til Inger Bols i forhold til møde 2 med Oliver. </a:t>
                      </a:r>
                      <a:r>
                        <a:rPr lang="da-DK" sz="1200" b="1" dirty="0"/>
                        <a:t>Ans. Jørgen</a:t>
                      </a:r>
                      <a:endParaRPr lang="da-DK" sz="1200" dirty="0"/>
                    </a:p>
                  </a:txBody>
                  <a:tcPr/>
                </a:tc>
                <a:extLst>
                  <a:ext uri="{0D108BD9-81ED-4DB2-BD59-A6C34878D82A}">
                    <a16:rowId xmlns:a16="http://schemas.microsoft.com/office/drawing/2014/main" val="1303999838"/>
                  </a:ext>
                </a:extLst>
              </a:tr>
              <a:tr h="370840">
                <a:tc>
                  <a:txBody>
                    <a:bodyPr/>
                    <a:lstStyle/>
                    <a:p>
                      <a:r>
                        <a:rPr lang="da-DK" sz="1200" dirty="0"/>
                        <a:t>Sportsligt årshjul</a:t>
                      </a:r>
                    </a:p>
                  </a:txBody>
                  <a:tcPr/>
                </a:tc>
                <a:tc>
                  <a:txBody>
                    <a:bodyPr/>
                    <a:lstStyle/>
                    <a:p>
                      <a:endParaRPr lang="da-DK" sz="1200" dirty="0"/>
                    </a:p>
                  </a:txBody>
                  <a:tcPr/>
                </a:tc>
                <a:tc>
                  <a:txBody>
                    <a:bodyPr/>
                    <a:lstStyle/>
                    <a:p>
                      <a:endParaRPr lang="da-DK" sz="1200" dirty="0"/>
                    </a:p>
                  </a:txBody>
                  <a:tcPr/>
                </a:tc>
                <a:tc>
                  <a:txBody>
                    <a:bodyPr/>
                    <a:lstStyle/>
                    <a:p>
                      <a:endParaRPr lang="da-DK" sz="1200" dirty="0"/>
                    </a:p>
                  </a:txBody>
                  <a:tcPr/>
                </a:tc>
                <a:tc>
                  <a:txBody>
                    <a:bodyPr/>
                    <a:lstStyle/>
                    <a:p>
                      <a:r>
                        <a:rPr lang="da-DK" sz="1200" dirty="0"/>
                        <a:t>Marts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Status: </a:t>
                      </a:r>
                      <a:br>
                        <a:rPr lang="da-DK" sz="1200" dirty="0"/>
                      </a:br>
                      <a:r>
                        <a:rPr lang="da-DK" sz="1200" b="1" dirty="0"/>
                        <a:t>Ans. Meena/Michael</a:t>
                      </a:r>
                      <a:endParaRPr lang="da-DK" sz="1200" dirty="0"/>
                    </a:p>
                  </a:txBody>
                  <a:tcPr/>
                </a:tc>
                <a:extLst>
                  <a:ext uri="{0D108BD9-81ED-4DB2-BD59-A6C34878D82A}">
                    <a16:rowId xmlns:a16="http://schemas.microsoft.com/office/drawing/2014/main" val="2739624473"/>
                  </a:ext>
                </a:extLst>
              </a:tr>
              <a:tr h="370840">
                <a:tc>
                  <a:txBody>
                    <a:bodyPr/>
                    <a:lstStyle/>
                    <a:p>
                      <a:r>
                        <a:rPr lang="da-DK" sz="1200" dirty="0"/>
                        <a:t>Udøver- og forældreguide</a:t>
                      </a:r>
                    </a:p>
                  </a:txBody>
                  <a:tcPr/>
                </a:tc>
                <a:tc>
                  <a:txBody>
                    <a:bodyPr/>
                    <a:lstStyle/>
                    <a:p>
                      <a:endParaRPr lang="da-DK" sz="1200" dirty="0"/>
                    </a:p>
                  </a:txBody>
                  <a:tcPr/>
                </a:tc>
                <a:tc>
                  <a:txBody>
                    <a:bodyPr/>
                    <a:lstStyle/>
                    <a:p>
                      <a:endParaRPr lang="da-DK" sz="1200" dirty="0"/>
                    </a:p>
                  </a:txBody>
                  <a:tcPr/>
                </a:tc>
                <a:tc>
                  <a:txBody>
                    <a:bodyPr/>
                    <a:lstStyle/>
                    <a:p>
                      <a:endParaRPr lang="da-DK" sz="1200" dirty="0"/>
                    </a:p>
                  </a:txBody>
                  <a:tcPr/>
                </a:tc>
                <a:tc>
                  <a:txBody>
                    <a:bodyPr/>
                    <a:lstStyle/>
                    <a:p>
                      <a:r>
                        <a:rPr lang="da-DK" sz="1200" dirty="0"/>
                        <a:t>Juni 2024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200" dirty="0"/>
                        <a:t>Status: </a:t>
                      </a:r>
                    </a:p>
                    <a:p>
                      <a:pPr marL="0" marR="0" lvl="0" indent="0" algn="l" defTabSz="914400" rtl="0" eaLnBrk="1" fontAlgn="auto" latinLnBrk="0" hangingPunct="1">
                        <a:lnSpc>
                          <a:spcPct val="100000"/>
                        </a:lnSpc>
                        <a:spcBef>
                          <a:spcPts val="0"/>
                        </a:spcBef>
                        <a:spcAft>
                          <a:spcPts val="0"/>
                        </a:spcAft>
                        <a:buClrTx/>
                        <a:buSzTx/>
                        <a:buFontTx/>
                        <a:buNone/>
                        <a:tabLst/>
                        <a:defRPr/>
                      </a:pPr>
                      <a:r>
                        <a:rPr lang="da-DK" sz="1200" b="1" dirty="0"/>
                        <a:t>Ans. Jørgen – Charlotte, Claus</a:t>
                      </a:r>
                      <a:endParaRPr lang="da-DK" sz="1200" dirty="0"/>
                    </a:p>
                  </a:txBody>
                  <a:tcPr/>
                </a:tc>
                <a:extLst>
                  <a:ext uri="{0D108BD9-81ED-4DB2-BD59-A6C34878D82A}">
                    <a16:rowId xmlns:a16="http://schemas.microsoft.com/office/drawing/2014/main" val="3461552543"/>
                  </a:ext>
                </a:extLst>
              </a:tr>
              <a:tr h="370840">
                <a:tc>
                  <a:txBody>
                    <a:bodyPr/>
                    <a:lstStyle/>
                    <a:p>
                      <a:r>
                        <a:rPr lang="da-DK" sz="1200" dirty="0"/>
                        <a:t>Inspirations workshop</a:t>
                      </a:r>
                    </a:p>
                  </a:txBody>
                  <a:tcPr/>
                </a:tc>
                <a:tc>
                  <a:txBody>
                    <a:bodyPr/>
                    <a:lstStyle/>
                    <a:p>
                      <a:endParaRPr lang="da-DK" sz="1200" dirty="0"/>
                    </a:p>
                  </a:txBody>
                  <a:tcPr/>
                </a:tc>
                <a:tc>
                  <a:txBody>
                    <a:bodyPr/>
                    <a:lstStyle/>
                    <a:p>
                      <a:endParaRPr lang="da-DK" sz="1200" dirty="0"/>
                    </a:p>
                  </a:txBody>
                  <a:tcPr/>
                </a:tc>
                <a:tc>
                  <a:txBody>
                    <a:bodyPr/>
                    <a:lstStyle/>
                    <a:p>
                      <a:endParaRPr lang="da-DK" sz="1200" dirty="0"/>
                    </a:p>
                  </a:txBody>
                  <a:tcPr/>
                </a:tc>
                <a:tc>
                  <a:txBody>
                    <a:bodyPr/>
                    <a:lstStyle/>
                    <a:p>
                      <a:endParaRPr lang="da-DK" sz="1200" dirty="0"/>
                    </a:p>
                  </a:txBody>
                  <a:tcPr/>
                </a:tc>
                <a:tc>
                  <a:txBody>
                    <a:bodyPr/>
                    <a:lstStyle/>
                    <a:p>
                      <a:endParaRPr lang="da-DK" sz="1200" dirty="0"/>
                    </a:p>
                  </a:txBody>
                  <a:tcPr/>
                </a:tc>
                <a:extLst>
                  <a:ext uri="{0D108BD9-81ED-4DB2-BD59-A6C34878D82A}">
                    <a16:rowId xmlns:a16="http://schemas.microsoft.com/office/drawing/2014/main" val="4185145393"/>
                  </a:ext>
                </a:extLst>
              </a:tr>
            </a:tbl>
          </a:graphicData>
        </a:graphic>
      </p:graphicFrame>
    </p:spTree>
    <p:extLst>
      <p:ext uri="{BB962C8B-B14F-4D97-AF65-F5344CB8AC3E}">
        <p14:creationId xmlns:p14="http://schemas.microsoft.com/office/powerpoint/2010/main" val="183201260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Hovedbegivenhed</Template>
  <TotalTime>3764</TotalTime>
  <Words>2351</Words>
  <Application>Microsoft Office PowerPoint</Application>
  <PresentationFormat>Widescreen</PresentationFormat>
  <Paragraphs>249</Paragraphs>
  <Slides>15</Slides>
  <Notes>0</Notes>
  <HiddenSlides>0</HiddenSlides>
  <MMClips>0</MMClips>
  <ScaleCrop>false</ScaleCrop>
  <HeadingPairs>
    <vt:vector size="6" baseType="variant">
      <vt:variant>
        <vt:lpstr>Benyttede skrifttyper</vt:lpstr>
      </vt:variant>
      <vt:variant>
        <vt:i4>6</vt:i4>
      </vt:variant>
      <vt:variant>
        <vt:lpstr>Tema</vt:lpstr>
      </vt:variant>
      <vt:variant>
        <vt:i4>1</vt:i4>
      </vt:variant>
      <vt:variant>
        <vt:lpstr>Slidetitler</vt:lpstr>
      </vt:variant>
      <vt:variant>
        <vt:i4>15</vt:i4>
      </vt:variant>
    </vt:vector>
  </HeadingPairs>
  <TitlesOfParts>
    <vt:vector size="22" baseType="lpstr">
      <vt:lpstr>Arial</vt:lpstr>
      <vt:lpstr>Calibri</vt:lpstr>
      <vt:lpstr>Gill Sans MT</vt:lpstr>
      <vt:lpstr>Impact</vt:lpstr>
      <vt:lpstr>Verdana</vt:lpstr>
      <vt:lpstr>Wingdings 2</vt:lpstr>
      <vt:lpstr>Badge</vt:lpstr>
      <vt:lpstr> Atletens  rejse</vt:lpstr>
      <vt:lpstr>Workshop 1 – 12. december</vt:lpstr>
      <vt:lpstr>Atletens rejse – fyldt med transitioner</vt:lpstr>
      <vt:lpstr>Atletens rejse - påvirkninger</vt:lpstr>
      <vt:lpstr>Mål</vt:lpstr>
      <vt:lpstr>Typer af mål</vt:lpstr>
      <vt:lpstr>Typer af mål</vt:lpstr>
      <vt:lpstr>Oversigt over, hvor vi gør hvad (1)</vt:lpstr>
      <vt:lpstr>Oversigt over, hvor vi gør hvad (2)</vt:lpstr>
      <vt:lpstr>Andre ting</vt:lpstr>
      <vt:lpstr>Fordeling af træningsindhold</vt:lpstr>
      <vt:lpstr>Fordeling af træningsindhold</vt:lpstr>
      <vt:lpstr>Fordeling af træningsindhold i %</vt:lpstr>
      <vt:lpstr>Workshop – 12. februar</vt:lpstr>
      <vt:lpstr>Støttemuligheder via eliteidrætspuljen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Henning Hansen</dc:creator>
  <cp:lastModifiedBy>Henning Hansen</cp:lastModifiedBy>
  <cp:revision>54</cp:revision>
  <cp:lastPrinted>2023-06-19T11:58:16Z</cp:lastPrinted>
  <dcterms:created xsi:type="dcterms:W3CDTF">2022-11-14T11:59:42Z</dcterms:created>
  <dcterms:modified xsi:type="dcterms:W3CDTF">2024-02-13T06:56:31Z</dcterms:modified>
</cp:coreProperties>
</file>